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73" r:id="rId2"/>
    <p:sldMasterId id="2147483661" r:id="rId3"/>
    <p:sldMasterId id="2147483685" r:id="rId4"/>
  </p:sldMasterIdLst>
  <p:notesMasterIdLst>
    <p:notesMasterId r:id="rId146"/>
  </p:notesMasterIdLst>
  <p:sldIdLst>
    <p:sldId id="278" r:id="rId5"/>
    <p:sldId id="324" r:id="rId6"/>
    <p:sldId id="281" r:id="rId7"/>
    <p:sldId id="570" r:id="rId8"/>
    <p:sldId id="661" r:id="rId9"/>
    <p:sldId id="662" r:id="rId10"/>
    <p:sldId id="663" r:id="rId11"/>
    <p:sldId id="664" r:id="rId12"/>
    <p:sldId id="665" r:id="rId13"/>
    <p:sldId id="666" r:id="rId14"/>
    <p:sldId id="667" r:id="rId15"/>
    <p:sldId id="668" r:id="rId16"/>
    <p:sldId id="669" r:id="rId17"/>
    <p:sldId id="679" r:id="rId18"/>
    <p:sldId id="670" r:id="rId19"/>
    <p:sldId id="671" r:id="rId20"/>
    <p:sldId id="672" r:id="rId21"/>
    <p:sldId id="673" r:id="rId22"/>
    <p:sldId id="674" r:id="rId23"/>
    <p:sldId id="675" r:id="rId24"/>
    <p:sldId id="676" r:id="rId25"/>
    <p:sldId id="677" r:id="rId26"/>
    <p:sldId id="678" r:id="rId27"/>
    <p:sldId id="680" r:id="rId28"/>
    <p:sldId id="604" r:id="rId29"/>
    <p:sldId id="682" r:id="rId30"/>
    <p:sldId id="757" r:id="rId31"/>
    <p:sldId id="758" r:id="rId32"/>
    <p:sldId id="759" r:id="rId33"/>
    <p:sldId id="760" r:id="rId34"/>
    <p:sldId id="761" r:id="rId35"/>
    <p:sldId id="762" r:id="rId36"/>
    <p:sldId id="763" r:id="rId37"/>
    <p:sldId id="764" r:id="rId38"/>
    <p:sldId id="765" r:id="rId39"/>
    <p:sldId id="766" r:id="rId40"/>
    <p:sldId id="767" r:id="rId41"/>
    <p:sldId id="768" r:id="rId42"/>
    <p:sldId id="769" r:id="rId43"/>
    <p:sldId id="770" r:id="rId44"/>
    <p:sldId id="771" r:id="rId45"/>
    <p:sldId id="772" r:id="rId46"/>
    <p:sldId id="773" r:id="rId47"/>
    <p:sldId id="774" r:id="rId48"/>
    <p:sldId id="775" r:id="rId49"/>
    <p:sldId id="776" r:id="rId50"/>
    <p:sldId id="777" r:id="rId51"/>
    <p:sldId id="756" r:id="rId52"/>
    <p:sldId id="755" r:id="rId53"/>
    <p:sldId id="323" r:id="rId54"/>
    <p:sldId id="778" r:id="rId55"/>
    <p:sldId id="325" r:id="rId56"/>
    <p:sldId id="326" r:id="rId57"/>
    <p:sldId id="779" r:id="rId58"/>
    <p:sldId id="780" r:id="rId59"/>
    <p:sldId id="754" r:id="rId60"/>
    <p:sldId id="736" r:id="rId61"/>
    <p:sldId id="694" r:id="rId62"/>
    <p:sldId id="695" r:id="rId63"/>
    <p:sldId id="735" r:id="rId64"/>
    <p:sldId id="693" r:id="rId65"/>
    <p:sldId id="696" r:id="rId66"/>
    <p:sldId id="737" r:id="rId67"/>
    <p:sldId id="738" r:id="rId68"/>
    <p:sldId id="698" r:id="rId69"/>
    <p:sldId id="697" r:id="rId70"/>
    <p:sldId id="713" r:id="rId71"/>
    <p:sldId id="699" r:id="rId72"/>
    <p:sldId id="703" r:id="rId73"/>
    <p:sldId id="704" r:id="rId74"/>
    <p:sldId id="739" r:id="rId75"/>
    <p:sldId id="715" r:id="rId76"/>
    <p:sldId id="716" r:id="rId77"/>
    <p:sldId id="717" r:id="rId78"/>
    <p:sldId id="718" r:id="rId79"/>
    <p:sldId id="719" r:id="rId80"/>
    <p:sldId id="720" r:id="rId81"/>
    <p:sldId id="721" r:id="rId82"/>
    <p:sldId id="722" r:id="rId83"/>
    <p:sldId id="690" r:id="rId84"/>
    <p:sldId id="740" r:id="rId85"/>
    <p:sldId id="706" r:id="rId86"/>
    <p:sldId id="741" r:id="rId87"/>
    <p:sldId id="705" r:id="rId88"/>
    <p:sldId id="724" r:id="rId89"/>
    <p:sldId id="725" r:id="rId90"/>
    <p:sldId id="726" r:id="rId91"/>
    <p:sldId id="727" r:id="rId92"/>
    <p:sldId id="710" r:id="rId93"/>
    <p:sldId id="728" r:id="rId94"/>
    <p:sldId id="733" r:id="rId95"/>
    <p:sldId id="596" r:id="rId96"/>
    <p:sldId id="594" r:id="rId97"/>
    <p:sldId id="655" r:id="rId98"/>
    <p:sldId id="781" r:id="rId99"/>
    <p:sldId id="782" r:id="rId100"/>
    <p:sldId id="259" r:id="rId101"/>
    <p:sldId id="260" r:id="rId102"/>
    <p:sldId id="261" r:id="rId103"/>
    <p:sldId id="262" r:id="rId104"/>
    <p:sldId id="264" r:id="rId105"/>
    <p:sldId id="265" r:id="rId106"/>
    <p:sldId id="266" r:id="rId107"/>
    <p:sldId id="783" r:id="rId108"/>
    <p:sldId id="784" r:id="rId109"/>
    <p:sldId id="785" r:id="rId110"/>
    <p:sldId id="786" r:id="rId111"/>
    <p:sldId id="787" r:id="rId112"/>
    <p:sldId id="802" r:id="rId113"/>
    <p:sldId id="803" r:id="rId114"/>
    <p:sldId id="804" r:id="rId115"/>
    <p:sldId id="805" r:id="rId116"/>
    <p:sldId id="806" r:id="rId117"/>
    <p:sldId id="810" r:id="rId118"/>
    <p:sldId id="811" r:id="rId119"/>
    <p:sldId id="812" r:id="rId120"/>
    <p:sldId id="813" r:id="rId121"/>
    <p:sldId id="814" r:id="rId122"/>
    <p:sldId id="815" r:id="rId123"/>
    <p:sldId id="816" r:id="rId124"/>
    <p:sldId id="817" r:id="rId125"/>
    <p:sldId id="818" r:id="rId126"/>
    <p:sldId id="790" r:id="rId127"/>
    <p:sldId id="819" r:id="rId128"/>
    <p:sldId id="788" r:id="rId129"/>
    <p:sldId id="789" r:id="rId130"/>
    <p:sldId id="791" r:id="rId131"/>
    <p:sldId id="792" r:id="rId132"/>
    <p:sldId id="793" r:id="rId133"/>
    <p:sldId id="794" r:id="rId134"/>
    <p:sldId id="795" r:id="rId135"/>
    <p:sldId id="796" r:id="rId136"/>
    <p:sldId id="797" r:id="rId137"/>
    <p:sldId id="798" r:id="rId138"/>
    <p:sldId id="799" r:id="rId139"/>
    <p:sldId id="800" r:id="rId140"/>
    <p:sldId id="801" r:id="rId141"/>
    <p:sldId id="808" r:id="rId142"/>
    <p:sldId id="316" r:id="rId143"/>
    <p:sldId id="656" r:id="rId144"/>
    <p:sldId id="295" r:id="rId145"/>
  </p:sldIdLst>
  <p:sldSz cx="9144000" cy="5148263"/>
  <p:notesSz cx="6858000" cy="9144000"/>
  <p:embeddedFontLst>
    <p:embeddedFont>
      <p:font typeface="Calibri" panose="020F0502020204030204" pitchFamily="34" charset="0"/>
      <p:regular r:id="rId147"/>
      <p:bold r:id="rId148"/>
      <p:italic r:id="rId149"/>
      <p:boldItalic r:id="rId150"/>
    </p:embeddedFont>
    <p:embeddedFont>
      <p:font typeface="Calibri Light" panose="020F0302020204030204" pitchFamily="34" charset="0"/>
      <p:regular r:id="rId151"/>
      <p:italic r:id="rId152"/>
    </p:embeddedFont>
    <p:embeddedFont>
      <p:font typeface="Gotham HTF" charset="0"/>
      <p:bold r:id="rId153"/>
      <p:boldItalic r:id="rId154"/>
    </p:embeddedFont>
    <p:embeddedFont>
      <p:font typeface="Gotham HTF Light" charset="0"/>
      <p:regular r:id="rId155"/>
      <p:italic r:id="rId156"/>
    </p:embeddedFont>
    <p:embeddedFont>
      <p:font typeface="Gotham HTF Medium" charset="0"/>
      <p:regular r:id="rId15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419" userDrawn="1">
          <p15:clr>
            <a:srgbClr val="A4A3A4"/>
          </p15:clr>
        </p15:guide>
        <p15:guide id="4" orient="horz" pos="2869" userDrawn="1">
          <p15:clr>
            <a:srgbClr val="A4A3A4"/>
          </p15:clr>
        </p15:guide>
        <p15:guide id="5" pos="2971" userDrawn="1">
          <p15:clr>
            <a:srgbClr val="A4A3A4"/>
          </p15:clr>
        </p15:guide>
        <p15:guide id="6" pos="2767" userDrawn="1">
          <p15:clr>
            <a:srgbClr val="A4A3A4"/>
          </p15:clr>
        </p15:guide>
        <p15:guide id="7" orient="horz" pos="1622" userDrawn="1">
          <p15:clr>
            <a:srgbClr val="A4A3A4"/>
          </p15:clr>
        </p15:guide>
        <p15:guide id="8" pos="589" userDrawn="1">
          <p15:clr>
            <a:srgbClr val="A4A3A4"/>
          </p15:clr>
        </p15:guide>
        <p15:guide id="9" pos="5171" userDrawn="1">
          <p15:clr>
            <a:srgbClr val="A4A3A4"/>
          </p15:clr>
        </p15:guide>
        <p15:guide id="10" orient="horz" pos="692" userDrawn="1">
          <p15:clr>
            <a:srgbClr val="A4A3A4"/>
          </p15:clr>
        </p15:guide>
        <p15:guide id="11" orient="horz" pos="8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797979"/>
    <a:srgbClr val="91A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970" autoAdjust="0"/>
  </p:normalViewPr>
  <p:slideViewPr>
    <p:cSldViewPr snapToGrid="0" snapToObjects="1">
      <p:cViewPr varScale="1">
        <p:scale>
          <a:sx n="95" d="100"/>
          <a:sy n="95" d="100"/>
        </p:scale>
        <p:origin x="1018" y="53"/>
      </p:cViewPr>
      <p:guideLst>
        <p:guide pos="2880"/>
        <p:guide orient="horz" pos="419"/>
        <p:guide orient="horz" pos="2869"/>
        <p:guide pos="2971"/>
        <p:guide pos="2767"/>
        <p:guide orient="horz" pos="1622"/>
        <p:guide pos="589"/>
        <p:guide pos="5171"/>
        <p:guide orient="horz" pos="692"/>
        <p:guide orient="horz" pos="8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viewProps" Target="view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font" Target="fonts/font3.fntdata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theme" Target="theme/theme1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font" Target="fonts/font4.fnt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font" Target="fonts/font5.fntdata"/><Relationship Id="rId156" Type="http://schemas.openxmlformats.org/officeDocument/2006/relationships/font" Target="fonts/font10.fntdata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font" Target="fonts/font11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font" Target="fonts/font6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font" Target="fonts/font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font" Target="fonts/font7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font" Target="fonts/font8.fntdata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12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64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92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03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70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1TDSA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26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64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6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4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87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925"/>
            <a:ext cx="2057400" cy="329751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925"/>
            <a:ext cx="6019800" cy="329751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30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635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FA9DD7-D9CF-45C9-8657-D11E0580E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2963"/>
            <a:ext cx="6858000" cy="179228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5B745D-D856-401D-9F9E-852D967E8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3513"/>
            <a:ext cx="6858000" cy="12430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F3EEFF-A226-47B1-BD37-C09AF81910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FE1A48-2E4F-4452-B93C-DEA8AF91E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4860F9-352D-4296-A52E-76CD5DBAB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559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291B9-F084-42FB-A122-8D3A71B62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51FC8E-B572-43BA-92DE-B7DD2C9C0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F4F692-DCD0-45CF-A6C0-FFB413851F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107D68-671D-4746-A5D5-DC89AAB5B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C1578C-3D53-4F88-8720-1C4946BB6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96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19585-7025-4F78-8BB4-8E5A4ED12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153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F17F2F-4DED-4FE9-B289-51F151ABA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4875"/>
            <a:ext cx="7886700" cy="1127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0BB06B-BD52-4751-817C-BDF55E81E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708EEE-254E-482C-A253-666DF280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037624-CCD9-43BC-BC57-DC2CC4029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133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318E71-BCAF-4F3D-9EC0-B63D4EB66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E229E7-7546-4699-9757-9EF9E02F1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CFB2AAF-477A-4085-B2DE-16F233E2B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35365B-3051-4C7A-87E3-7450BDA4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8C3641-5A7D-43B3-9B62-595CC7624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87D9996-2155-45D0-B555-00C966E10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9115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5C855D-6B1D-4CDC-85F5-2242F3FAD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F88B233-B1FE-42EE-9409-E0C1AD9F6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2063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D77F954-9320-432E-9994-3C8CC362F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81188"/>
            <a:ext cx="3868737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EE5D6A2-EDEA-4DDE-BA2E-608AE1E41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2063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22A477D-1F9F-4A6E-8A1B-77C82B48B0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81188"/>
            <a:ext cx="3887788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95B4D03-F211-48ED-9026-B3289A99BB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A67EEDD-F4B1-4FE0-8D08-7737459C4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8714D98-26AA-4D21-8A1C-15A3ADAC7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1698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6CE0E-1912-4DBA-8338-48419AB1C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2F53071-FE3D-4BAA-B4DB-4B067F9B7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5D38D02-52E8-4A4B-BDE0-04A1684F8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A7AA6D0-D4F6-4C20-8018-45654FC9A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3761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B30C56C-47BC-44A4-91F4-CB4D21EBA5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714D74B-ED88-4351-98FD-A466CBFC5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D2CBF2C-6B19-4CDE-8504-C12BD29FA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242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47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11C1B0-FC07-4D11-A8DA-74E17225F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DB7EDA-3CF3-4496-BF47-5CAF4C851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311141-5ADA-4121-A2ED-87C9203D0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80124AB-529B-4948-A35E-E0C2879CB2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5AA809-CF3C-4B54-9845-8E9E29FA4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48823F1-B3E1-4B9F-B7D0-868B73C17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82411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86CD2-CECF-431E-82AB-9BD1C5F18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E834CD0-C896-490B-8672-720D65BF2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8D90119-1BA3-45B2-AD7D-6454F9505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6049D7-AACB-4F5C-BEBD-6D04FCCFFA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1C512CA-9ED4-4AB3-B5F5-EF0838728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3A92BE-21FF-4E1B-9F1A-01EB140D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0328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A01B7-9279-42FC-BCF0-3ED3480FD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9B67BB4-0BDC-4C29-B799-C47479BA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0BEAFC-B866-4EF6-9F64-5A156567C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D96A62-A9D9-4DBA-900A-89A3F6DE2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71A10F-3854-4603-9F4D-55FEC1F4D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27060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C6411C-4480-40A1-8143-1256C18FD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62450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B823C22-0194-45EF-8289-A9663D868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624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836CB5-B988-40C4-971F-ED9693CA97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45A8E7-E1DF-4C6D-A104-BE31E0A4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4FAB0D-99A3-426C-9EDB-4681AC02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653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14658F-B141-437F-AB8D-09E72F6A2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2963"/>
            <a:ext cx="6858000" cy="179228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B3ED40-A870-4991-B329-D11EAD2EF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3513"/>
            <a:ext cx="6858000" cy="12430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E87F8F-0819-444E-91B4-8B7EF036B3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AF45D6-FF9B-4EBA-903A-FD633A056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B5F219-7533-4F85-985C-C6A94E68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9135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59D647-4D7C-4ED7-9E90-91326599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047722-7D46-46A0-96CE-3D863D3A3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4CBBD3-A7CE-4ED9-BDE8-8D7D4DC261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A4054A-E9B8-4787-98FC-ADBEF905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F222B2-AB27-4462-996F-CF772168B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55287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21321B-1158-4E1C-983A-443BF749D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153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183115-7820-43E3-ABE6-253A12F53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4875"/>
            <a:ext cx="7886700" cy="1127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41DA23-CFF7-48B4-9AA9-A597C4DD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430459-2D8A-4255-826C-6708C6D77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57BD04-1B86-4570-A90F-E78F8A3A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71509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79CAB-1127-4FF4-91B2-397907B95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BD48DD-62DF-4347-9C92-85B18E8E64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CD028A0-8FF2-4E21-8DCA-70FD9AFA7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A0173B-A7A8-404F-9A9E-53E0B936AA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4E5320-E946-4BBD-99EC-7294D232F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20B215D-8709-479A-9C13-DF0047F6F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18979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96483-CCEA-4533-AC70-EA1761561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72675F-AFA3-47A1-9C20-20DEF3AAC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2063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89BB46-30CF-4276-9BAA-18B48EB14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81188"/>
            <a:ext cx="3868737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4627FC9-F1D9-49D1-8E77-25D7095B6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2063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D67A031-9153-422C-85E1-02E552C106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81188"/>
            <a:ext cx="3887788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D8D7DC3-5A1F-41D7-ADDE-81D5B0293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C909A52-4825-4FB8-A7FF-C19E001A2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F22AF45-8448-4540-834F-21BA4C659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90259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7E9D8-8A38-45AB-8664-266D6A8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08BD659-51DC-4D49-A3AE-E53530072B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4A05C1E-393D-4CB3-912C-81D4FDDDA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1FD4159-CC7F-49F8-8B35-DEBE40363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4133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42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61F0C59-4829-4703-8B99-0A0AA9FDD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8B82850-4109-417E-922F-262D60780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EAACFC-A0E1-44F2-A766-FDA4BA8F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1308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ED4D14-EFAB-4A93-BF70-A353F1EED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674253-F268-45DD-A128-B09D7315A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7E32F35-E006-4D26-B312-DD7EF9C91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955B042-5497-40F1-BB9E-445AEA715F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8294A03-AA01-4AEC-8325-26C1C7252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E6B7AE0-22CC-4619-AA33-49B846FC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47737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EC1819-A6F2-46DE-828B-EEFDDAF5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E625F49-CAC5-45D2-BD99-40BE70DB8B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08B225-F754-4DC8-803D-599BCE99D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D94BD8C-69AE-4D73-96A9-62CA867684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326E60-85DB-47DB-B742-2D726F812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7DC4E4-88E1-4051-82E0-E20B28A73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27552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670998-7A4A-422E-85FF-922D20DB5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F5EFB78-F553-44CD-832B-EDD6C7C0F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7E4F59-656F-406B-9DE4-907543ECBB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276A2D-0F60-405A-9893-ED0EB5043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4C1944-3A41-4B4F-93EC-C1D916DFB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68881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F44E696-C31D-4BAC-9B10-4A2C7A9A0E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62450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78ED9B4-0909-4998-883A-FE1FB70D54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624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CAB9C5-3BC5-4D56-9695-C26A7B995C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ABCAB5-8899-4509-9348-76257C3FB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5A0E0A-C59E-47AF-B265-E6FBC017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25020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76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067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401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029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2401"/>
            <a:ext cx="4041775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2667"/>
            <a:ext cx="4041775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38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139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55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203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978"/>
            <a:ext cx="3008313" cy="87234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7323"/>
            <a:ext cx="3008313" cy="35215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72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2"/>
            <a:ext cx="5486400" cy="6042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274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753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925"/>
            <a:ext cx="2057400" cy="329751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925"/>
            <a:ext cx="6019800" cy="329751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196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5932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2401"/>
            <a:ext cx="4041775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2667"/>
            <a:ext cx="4041775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0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8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11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978"/>
            <a:ext cx="3008313" cy="87234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7323"/>
            <a:ext cx="3008313" cy="35215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1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2"/>
            <a:ext cx="5486400" cy="6042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0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5.sv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A6305AD4-F358-4AE8-95B5-3736AECBA68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5943" y="211486"/>
            <a:ext cx="8732115" cy="472529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DC2EC77-C1FC-4473-9C2F-067493BD8180}"/>
              </a:ext>
            </a:extLst>
          </p:cNvPr>
          <p:cNvSpPr/>
          <p:nvPr userDrawn="1"/>
        </p:nvSpPr>
        <p:spPr>
          <a:xfrm>
            <a:off x="1057072" y="1342417"/>
            <a:ext cx="207524" cy="214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348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A497BF37-CAFB-432D-BEFA-817B9E62906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F9D17401-8FD0-432C-8F29-BCDEA2FF3CE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414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C8C8B634-BB75-4BA8-BD12-702FA46B2FE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5943" y="211486"/>
            <a:ext cx="8732115" cy="4725291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6F028E87-5DB9-4270-85A3-E2887994CABB}"/>
              </a:ext>
            </a:extLst>
          </p:cNvPr>
          <p:cNvSpPr/>
          <p:nvPr userDrawn="1"/>
        </p:nvSpPr>
        <p:spPr>
          <a:xfrm>
            <a:off x="771728" y="1219200"/>
            <a:ext cx="940340" cy="45395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4394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7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9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/gitignore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62.png"/><Relationship Id="rId4" Type="http://schemas.openxmlformats.org/officeDocument/2006/relationships/image" Target="../media/image5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tiff"/><Relationship Id="rId4" Type="http://schemas.openxmlformats.org/officeDocument/2006/relationships/image" Target="../media/image5.sv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1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B605B6D9-03EE-49C8-946B-CDCC492B649C}"/>
              </a:ext>
            </a:extLst>
          </p:cNvPr>
          <p:cNvSpPr txBox="1"/>
          <p:nvPr/>
        </p:nvSpPr>
        <p:spPr>
          <a:xfrm>
            <a:off x="775096" y="1720051"/>
            <a:ext cx="759380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PROGRAMAÇÃO ORIENTADA A OBJETOS</a:t>
            </a:r>
          </a:p>
          <a:p>
            <a:pPr algn="ctr"/>
            <a:r>
              <a:rPr lang="en-US" sz="3500" dirty="0">
                <a:solidFill>
                  <a:srgbClr val="ED145B"/>
                </a:solidFill>
                <a:latin typeface="Gotham HTF Medium" pitchFamily="50" charset="0"/>
                <a:cs typeface="Gotham HTF Light"/>
              </a:rPr>
              <a:t>MÓDULO II</a:t>
            </a:r>
          </a:p>
        </p:txBody>
      </p:sp>
    </p:spTree>
    <p:extLst>
      <p:ext uri="{BB962C8B-B14F-4D97-AF65-F5344CB8AC3E}">
        <p14:creationId xmlns:p14="http://schemas.microsoft.com/office/powerpoint/2010/main" val="259645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423706"/>
            <a:ext cx="5830409" cy="1015968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Os métodos com o mesmo identificador (nome) são encontrados na 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mesma</a:t>
            </a:r>
            <a:r>
              <a:rPr lang="pt-BR" sz="1050" b="1" dirty="0">
                <a:solidFill>
                  <a:srgbClr val="FF0000"/>
                </a:solidFill>
                <a:latin typeface="Gotham HTF Light" pitchFamily="50" charset="0"/>
              </a:rPr>
              <a:t>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classe. </a:t>
            </a:r>
            <a:endParaRPr lang="pt-BR" sz="105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>
              <a:lnSpc>
                <a:spcPct val="150000"/>
              </a:lnSpc>
              <a:defRPr/>
            </a:pPr>
            <a:endParaRPr lang="pt-BR" sz="1050" dirty="0">
              <a:latin typeface="Gotham HTF Light" pitchFamily="50" charset="0"/>
              <a:cs typeface="Courier New" pitchFamily="49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Este tipo de polimorfismo é realizado quando um mesmo método pode realizar 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ações distintas</a:t>
            </a:r>
            <a:r>
              <a:rPr lang="pt-BR" sz="1050" dirty="0"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de acordo com a sua 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assinatura</a:t>
            </a:r>
            <a:endParaRPr lang="pt-BR" sz="1050" dirty="0">
              <a:solidFill>
                <a:srgbClr val="F0265D"/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POLIMORFISMO - SOBRECARGA 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OVERLOAD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4" name="Picture 2" descr="https://profwendellrs.files.wordpress.com/2011/04/metodo.jpg">
            <a:extLst>
              <a:ext uri="{FF2B5EF4-FFF2-40B4-BE49-F238E27FC236}">
                <a16:creationId xmlns:a16="http://schemas.microsoft.com/office/drawing/2014/main" id="{3A40752E-E658-4819-90D7-AB1FC339F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88" y="2913308"/>
            <a:ext cx="5962625" cy="157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9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091DF8F-36B6-1F41-8132-2CCADEC3C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750"/>
          <a:stretch/>
        </p:blipFill>
        <p:spPr>
          <a:xfrm>
            <a:off x="15" y="2388"/>
            <a:ext cx="9143985" cy="51434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C58BC5-DEA4-1A4C-A637-81EFB17FF5AA}"/>
              </a:ext>
            </a:extLst>
          </p:cNvPr>
          <p:cNvSpPr txBox="1"/>
          <p:nvPr/>
        </p:nvSpPr>
        <p:spPr>
          <a:xfrm>
            <a:off x="6016516" y="2426329"/>
            <a:ext cx="2889031" cy="137554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3000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Abriu</a:t>
            </a:r>
            <a:r>
              <a:rPr lang="en-US" sz="3000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 o </a:t>
            </a:r>
            <a:r>
              <a:rPr lang="en-US" sz="3000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bloco</a:t>
            </a:r>
            <a:r>
              <a:rPr lang="en-US" sz="3000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000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notas</a:t>
            </a:r>
            <a:r>
              <a:rPr lang="en-US" sz="3000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3000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começou</a:t>
            </a:r>
            <a:r>
              <a:rPr lang="en-US" sz="3000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3000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digitar</a:t>
            </a:r>
            <a:r>
              <a:rPr lang="en-US" sz="3000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912793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ll, baseball, person, toy&#10;&#10;Description automatically generated">
            <a:extLst>
              <a:ext uri="{FF2B5EF4-FFF2-40B4-BE49-F238E27FC236}">
                <a16:creationId xmlns:a16="http://schemas.microsoft.com/office/drawing/2014/main" id="{0973E9EA-97D1-BA43-95EA-F7F069054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0FA190-91E4-D94E-AAC0-E1B346186324}"/>
              </a:ext>
            </a:extLst>
          </p:cNvPr>
          <p:cNvSpPr txBox="1"/>
          <p:nvPr/>
        </p:nvSpPr>
        <p:spPr>
          <a:xfrm>
            <a:off x="514827" y="4548938"/>
            <a:ext cx="8408194" cy="55862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2700" b="1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Antes de </a:t>
            </a:r>
            <a:r>
              <a:rPr lang="en-US" sz="2700" b="1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continuar</a:t>
            </a:r>
            <a:r>
              <a:rPr lang="en-US" sz="2700" b="1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2700" b="1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seu</a:t>
            </a:r>
            <a:r>
              <a:rPr lang="en-US" sz="2700" b="1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b="1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mestre</a:t>
            </a:r>
            <a:r>
              <a:rPr lang="en-US" sz="2700" b="1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b="1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Kanan</a:t>
            </a:r>
            <a:r>
              <a:rPr lang="en-US" sz="2700" b="1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b="1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Jarrus</a:t>
            </a:r>
            <a:r>
              <a:rPr lang="en-US" sz="2700" b="1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, o </a:t>
            </a:r>
            <a:r>
              <a:rPr lang="en-US" sz="2700" b="1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abordou</a:t>
            </a:r>
            <a:r>
              <a:rPr lang="en-US" sz="2700" b="1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703783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3921901C-925D-AF4B-BA1A-D4980E88F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5" y="2388"/>
            <a:ext cx="9143985" cy="5143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00EF79-C1B7-1E44-B5D9-01586E34FDD1}"/>
              </a:ext>
            </a:extLst>
          </p:cNvPr>
          <p:cNvSpPr txBox="1"/>
          <p:nvPr/>
        </p:nvSpPr>
        <p:spPr>
          <a:xfrm>
            <a:off x="480060" y="482442"/>
            <a:ext cx="2064266" cy="2031956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pt-BR" sz="13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Não cometa o mesmo erro querido </a:t>
            </a:r>
            <a:r>
              <a:rPr lang="pt-BR" sz="13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padawan</a:t>
            </a:r>
            <a:r>
              <a:rPr lang="pt-BR" sz="13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!</a:t>
            </a:r>
            <a:br>
              <a:rPr lang="pt-BR" sz="13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pt-BR" sz="13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Utilize o </a:t>
            </a:r>
            <a:r>
              <a:rPr lang="pt-BR" sz="13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</a:t>
            </a:r>
            <a:r>
              <a:rPr lang="pt-BR" sz="13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para </a:t>
            </a:r>
            <a:r>
              <a:rPr lang="pt-BR" sz="13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versionar</a:t>
            </a:r>
            <a:r>
              <a:rPr lang="pt-BR" sz="13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salvar e ter colaboração no projeto.</a:t>
            </a:r>
          </a:p>
        </p:txBody>
      </p:sp>
    </p:spTree>
    <p:extLst>
      <p:ext uri="{BB962C8B-B14F-4D97-AF65-F5344CB8AC3E}">
        <p14:creationId xmlns:p14="http://schemas.microsoft.com/office/powerpoint/2010/main" val="20825640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A7F903E4-D0CF-654E-BF1F-0EB5859DB4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B8B70B-E314-3841-888D-7E891152C215}"/>
              </a:ext>
            </a:extLst>
          </p:cNvPr>
          <p:cNvSpPr txBox="1"/>
          <p:nvPr/>
        </p:nvSpPr>
        <p:spPr>
          <a:xfrm>
            <a:off x="3290512" y="902495"/>
            <a:ext cx="5172878" cy="33432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 que é o git?</a:t>
            </a:r>
          </a:p>
        </p:txBody>
      </p:sp>
    </p:spTree>
    <p:extLst>
      <p:ext uri="{BB962C8B-B14F-4D97-AF65-F5344CB8AC3E}">
        <p14:creationId xmlns:p14="http://schemas.microsoft.com/office/powerpoint/2010/main" val="42681636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Em poucas palavras, </a:t>
            </a:r>
            <a:r>
              <a:rPr lang="pt-BR" sz="1400" dirty="0">
                <a:solidFill>
                  <a:srgbClr val="ED145B"/>
                </a:solidFill>
                <a:latin typeface="Gotham HTF Light" pitchFamily="50" charset="0"/>
              </a:rPr>
              <a:t>sistema de controle de versão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Software criado para guardar registros de alterações feitas em um arquivo.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é um sistema distribuído.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Todos que trabalham no projeto tem uma cópia do histórico completo.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Outros exemplos: CVS, SVN, Mercurial, TFS,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ClearCase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GI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T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57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Capacidade de desfazer alterações.</a:t>
            </a: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Histórico de todas alterações.</a:t>
            </a: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Documentação do motivo das alterações.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Confiança em alterar o projeto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Criar ramificações da história para experimentar diferentes funcionalidades e ferramentas.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Capacidade de resolver conflitos entre versões de arquivos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POR QUE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USAR O GIT</a:t>
            </a:r>
          </a:p>
        </p:txBody>
      </p:sp>
    </p:spTree>
    <p:extLst>
      <p:ext uri="{BB962C8B-B14F-4D97-AF65-F5344CB8AC3E}">
        <p14:creationId xmlns:p14="http://schemas.microsoft.com/office/powerpoint/2010/main" val="5922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INSTALANDO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O GIT</a:t>
            </a:r>
          </a:p>
        </p:txBody>
      </p:sp>
      <p:pic>
        <p:nvPicPr>
          <p:cNvPr id="4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86B102A-3D7B-487A-844B-BEA947900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67" r="1762"/>
          <a:stretch/>
        </p:blipFill>
        <p:spPr>
          <a:xfrm>
            <a:off x="1228579" y="1167673"/>
            <a:ext cx="6222726" cy="356307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4D2FCD-97BF-4985-963E-DB0536E09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211" y="2574131"/>
            <a:ext cx="4595810" cy="513974"/>
          </a:xfrm>
        </p:spPr>
        <p:txBody>
          <a:bodyPr anchor="ctr">
            <a:normAutofit fontScale="77500" lnSpcReduction="20000"/>
          </a:bodyPr>
          <a:lstStyle/>
          <a:p>
            <a:pPr marL="0" indent="0">
              <a:buNone/>
            </a:pPr>
            <a:r>
              <a:rPr lang="pt-BR" sz="2300" dirty="0"/>
              <a:t>Acesse o site </a:t>
            </a:r>
            <a:r>
              <a:rPr lang="pt-BR" sz="2300" dirty="0">
                <a:hlinkClick r:id="rId3"/>
              </a:rPr>
              <a:t>https://git-scm.com/</a:t>
            </a:r>
            <a:r>
              <a:rPr lang="pt-BR" sz="2300" dirty="0"/>
              <a:t> e siga as instruções.</a:t>
            </a:r>
          </a:p>
        </p:txBody>
      </p:sp>
    </p:spTree>
    <p:extLst>
      <p:ext uri="{BB962C8B-B14F-4D97-AF65-F5344CB8AC3E}">
        <p14:creationId xmlns:p14="http://schemas.microsoft.com/office/powerpoint/2010/main" val="54215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Começamos configurando usuário 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email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para controle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Interno do GIT.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D2BCCB3-1673-4DCB-B11C-46B808FC5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74" y="2136763"/>
            <a:ext cx="7546807" cy="233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vamos acessar a pasta que servirá como repositório.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EF5B506-77D0-46A5-B209-3815C5A8A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6" y="2032888"/>
            <a:ext cx="7139356" cy="255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Site para carregar uma cópia do seu repositório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Torna mais fácil a colaboração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Possui ferramentas de documentação do projeto</a:t>
            </a:r>
          </a:p>
          <a:p>
            <a:pPr marL="0" indent="0"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Outros Sites: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591B7F63-A1CA-4993-9F7F-20C2B6259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37" y="3118445"/>
            <a:ext cx="2853711" cy="948859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97166C4A-99CE-420C-997D-20BBDAB57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942" y="3261683"/>
            <a:ext cx="2330754" cy="75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0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POLIMORFISMO - SOBRECARGA 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OVERLOAD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D7CC414-B45F-4557-94DE-0317B7244952}"/>
              </a:ext>
            </a:extLst>
          </p:cNvPr>
          <p:cNvSpPr txBox="1">
            <a:spLocks/>
          </p:cNvSpPr>
          <p:nvPr/>
        </p:nvSpPr>
        <p:spPr>
          <a:xfrm>
            <a:off x="1390944" y="1236502"/>
            <a:ext cx="5931589" cy="340561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pt-BR" sz="1575"/>
              <a:t>Exemplo:</a:t>
            </a:r>
            <a:endParaRPr lang="en-US" sz="15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2" descr="https://profwendellrs.files.wordpress.com/2011/04/overload.jpg">
            <a:extLst>
              <a:ext uri="{FF2B5EF4-FFF2-40B4-BE49-F238E27FC236}">
                <a16:creationId xmlns:a16="http://schemas.microsoft.com/office/drawing/2014/main" id="{41115AE8-C2B1-45BD-815D-EB3A504AA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945" y="1236502"/>
            <a:ext cx="5890259" cy="378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75507BB-CD8D-4C5D-9455-9F8F0B8F55F0}"/>
              </a:ext>
            </a:extLst>
          </p:cNvPr>
          <p:cNvSpPr/>
          <p:nvPr/>
        </p:nvSpPr>
        <p:spPr>
          <a:xfrm>
            <a:off x="5095447" y="2411770"/>
            <a:ext cx="2301378" cy="52753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29C4DC0-DA34-465A-9A42-F5893887D1D0}"/>
              </a:ext>
            </a:extLst>
          </p:cNvPr>
          <p:cNvSpPr txBox="1"/>
          <p:nvPr/>
        </p:nvSpPr>
        <p:spPr>
          <a:xfrm>
            <a:off x="5058301" y="2411949"/>
            <a:ext cx="2301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" dirty="0">
                <a:solidFill>
                  <a:srgbClr val="B04B54"/>
                </a:solidFill>
                <a:latin typeface="Gotham HTF Light" pitchFamily="50" charset="0"/>
              </a:rPr>
              <a:t>Sobrecarga de Métodos, todos eles têm a mesma função, mas recebem parâmetros diferentes, e têm retornos diferentes, ou nenhum retorno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2C1535E-1ED0-45F8-8985-33EA8C8429D7}"/>
              </a:ext>
            </a:extLst>
          </p:cNvPr>
          <p:cNvSpPr/>
          <p:nvPr/>
        </p:nvSpPr>
        <p:spPr>
          <a:xfrm>
            <a:off x="3529425" y="1014298"/>
            <a:ext cx="2555815" cy="527538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8313FB4-E415-48A2-96DC-0FCC782A87FC}"/>
              </a:ext>
            </a:extLst>
          </p:cNvPr>
          <p:cNvSpPr txBox="1"/>
          <p:nvPr/>
        </p:nvSpPr>
        <p:spPr>
          <a:xfrm>
            <a:off x="3432533" y="1210446"/>
            <a:ext cx="230137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" dirty="0">
                <a:solidFill>
                  <a:srgbClr val="B04B54"/>
                </a:solidFill>
                <a:latin typeface="Gotham HTF Light" pitchFamily="50" charset="0"/>
              </a:rPr>
              <a:t>Sobrecarga (</a:t>
            </a:r>
            <a:r>
              <a:rPr lang="pt-BR" sz="750" dirty="0" err="1">
                <a:solidFill>
                  <a:srgbClr val="B04B54"/>
                </a:solidFill>
                <a:latin typeface="Gotham HTF Light" pitchFamily="50" charset="0"/>
              </a:rPr>
              <a:t>Overload</a:t>
            </a:r>
            <a:r>
              <a:rPr lang="pt-BR" sz="750" dirty="0">
                <a:solidFill>
                  <a:srgbClr val="B04B54"/>
                </a:solidFill>
                <a:latin typeface="Gotham HTF Light" pitchFamily="50" charset="0"/>
              </a:rPr>
              <a:t>) de Construtores – o primeiro não possui parâmetro, já o segundo possui.</a:t>
            </a:r>
          </a:p>
        </p:txBody>
      </p:sp>
    </p:spTree>
    <p:extLst>
      <p:ext uri="{BB962C8B-B14F-4D97-AF65-F5344CB8AC3E}">
        <p14:creationId xmlns:p14="http://schemas.microsoft.com/office/powerpoint/2010/main" val="365081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FE596AD-C957-452A-9C7E-2671D94EF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6" y="1307600"/>
            <a:ext cx="6319637" cy="307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6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Criando um repositório.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18539C-509C-456F-96B8-7429CEC88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89" y="1801465"/>
            <a:ext cx="7190607" cy="247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5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Criando um repositório.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FDC188F-F12F-464E-9696-73966DEF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596" y="1610695"/>
            <a:ext cx="4434808" cy="332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5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vincular o repositório local ao remoto gere a chave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ssh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conforme abaixo: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087F18-9881-498B-95E4-AE4A9EB19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29" y="1711917"/>
            <a:ext cx="6193824" cy="320317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3D76AAD-3334-472D-887C-605806485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524781"/>
            <a:ext cx="4142122" cy="139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0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Abra o arquivo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id_rsa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(segundo arquivo) no bloco de notas e copie o seu conteúdo.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3D76AAD-3334-472D-887C-605806485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105" y="2193286"/>
            <a:ext cx="4932948" cy="165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Vá para 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Hub e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0C8EA7F-C2EB-4DB0-A5D4-8451DAB8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29" y="1856083"/>
            <a:ext cx="6193824" cy="305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4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Vá para 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Hub e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44AF50-99F1-485A-8C92-8C5BC52E5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5" y="1930704"/>
            <a:ext cx="6167238" cy="265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6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Vá para 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Hub e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BB651C5-BF06-46C4-B501-9A1F4E835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5" y="1984544"/>
            <a:ext cx="6167238" cy="293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2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Vá para 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Hub e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7F1B5AF-07C6-4FFA-AC19-7398F38A4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6" y="1847677"/>
            <a:ext cx="6167238" cy="29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8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Vá para 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Hub e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14040C7-6F14-4095-9104-2B10737E1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6" y="1897369"/>
            <a:ext cx="6167238" cy="282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8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275995"/>
            <a:ext cx="5564891" cy="3365457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Exemplo 2</a:t>
            </a: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public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Produto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(String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descricao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double valor,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										int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codigo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this.descricao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=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descricao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this.valor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= valor;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this.codigo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=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codigo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public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Produto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 {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}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POLIMORFISMO - SOBRECARGA 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OVERLOAD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19370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Voltamos para 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e agora podemos clonar o nosso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Hub, usando o seguinte comando: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 você for para a sua pasta do repositório verá que tem a pasta e o arquivo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Readme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HUB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D593BB5-F215-422C-8644-B1CEBD50D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5" y="2265870"/>
            <a:ext cx="6167238" cy="222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9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 arquivo dentro da pasta que foi clonada do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Hub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53F9C77-B6FC-4195-85CE-0A66A3F78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6" y="2107047"/>
            <a:ext cx="6167238" cy="222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3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 volta ao seu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local, você realiza as operações básicas: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5E00045-2056-4424-A308-16A042EC7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4" y="1763095"/>
            <a:ext cx="6167239" cy="324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7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 ciclo de vida dos status de seus arquivos: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BB08F2B-C10C-4E50-9497-95E38DD78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7373" y="1745195"/>
            <a:ext cx="4771869" cy="303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6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precisamos atualizar o nosso repositório online.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CF0B37C-622F-4AB7-B6B9-5D5CCC11E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29" y="1894971"/>
            <a:ext cx="6193824" cy="216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7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Podemos também criar um novo repositório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19DC11A-D805-4D8D-AD7B-115750FF9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6" y="2022433"/>
            <a:ext cx="6111089" cy="133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0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 arquivo qualquer dentro do seu repositório (pasta).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Exemplo.: Readme.txt (sem nenhum conteúdo)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Digite o comando abaixo: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 comando </a:t>
            </a:r>
            <a:r>
              <a:rPr lang="pt-BR" sz="1400" b="1" dirty="0" err="1">
                <a:solidFill>
                  <a:srgbClr val="ED145B"/>
                </a:solidFill>
                <a:latin typeface="Gotham HTF Light" pitchFamily="50" charset="0"/>
              </a:rPr>
              <a:t>git</a:t>
            </a:r>
            <a:r>
              <a:rPr lang="pt-BR" sz="1400" b="1" dirty="0">
                <a:solidFill>
                  <a:srgbClr val="ED145B"/>
                </a:solidFill>
                <a:latin typeface="Gotham HTF Light" pitchFamily="50" charset="0"/>
              </a:rPr>
              <a:t> status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apresenta os estados atuais de cada arquivo no diretório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versionado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do projeto.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F6424EB-2D36-45A5-A4E6-3A96C2FC3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6" y="2412314"/>
            <a:ext cx="6207343" cy="180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6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monitorar o nosso arquivo Readme.txt,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usando o seguinte comando: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adicionar todos os arquivos do repositório, digitamos: </a:t>
            </a:r>
            <a:r>
              <a:rPr lang="pt-BR" sz="1400" b="1" dirty="0" err="1">
                <a:solidFill>
                  <a:srgbClr val="ED145B"/>
                </a:solidFill>
                <a:latin typeface="Gotham HTF Light" pitchFamily="50" charset="0"/>
              </a:rPr>
              <a:t>git</a:t>
            </a:r>
            <a:r>
              <a:rPr lang="pt-BR" sz="1400" b="1" dirty="0">
                <a:solidFill>
                  <a:srgbClr val="ED145B"/>
                </a:solidFill>
                <a:latin typeface="Gotham HTF Light" pitchFamily="50" charset="0"/>
              </a:rPr>
              <a:t> </a:t>
            </a:r>
            <a:r>
              <a:rPr lang="pt-BR" sz="1400" b="1" dirty="0" err="1">
                <a:solidFill>
                  <a:srgbClr val="ED145B"/>
                </a:solidFill>
                <a:latin typeface="Gotham HTF Light" pitchFamily="50" charset="0"/>
              </a:rPr>
              <a:t>add</a:t>
            </a:r>
            <a:r>
              <a:rPr lang="pt-BR" sz="1400" b="1" dirty="0">
                <a:solidFill>
                  <a:srgbClr val="ED145B"/>
                </a:solidFill>
                <a:latin typeface="Gotham HTF Light" pitchFamily="50" charset="0"/>
              </a:rPr>
              <a:t> </a:t>
            </a:r>
            <a:r>
              <a:rPr lang="pt-BR" sz="2000" b="1" dirty="0">
                <a:solidFill>
                  <a:srgbClr val="ED145B"/>
                </a:solidFill>
                <a:latin typeface="Gotham HTF Light" pitchFamily="50" charset="0"/>
              </a:rPr>
              <a:t>.</a:t>
            </a:r>
            <a:endParaRPr lang="pt-BR" sz="1400" b="1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CCDDA6-0EC2-4311-9B1E-05454E487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5" y="2022433"/>
            <a:ext cx="5759165" cy="239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3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que já temos um arquivo adicionado para o monitoramento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iremos “</a:t>
            </a:r>
            <a:r>
              <a:rPr lang="pt-B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commitar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 a sua primeira versão.</a:t>
            </a:r>
            <a:endParaRPr lang="pt-BR" sz="1400" b="1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76C5437-F165-4366-BD09-A226CE605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6" y="2449892"/>
            <a:ext cx="5759165" cy="15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5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Modifique o seu arquivo, digite algo dentro dele, e depois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verifique o status do arquivo.</a:t>
            </a: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CAE92EA-07B2-4C8D-B7B9-E6C0CB54F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6" y="2262394"/>
            <a:ext cx="575916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1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275995"/>
            <a:ext cx="5564891" cy="1015968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Verifica se um objeto é uma instância da classe testada.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Retorna </a:t>
            </a:r>
            <a:r>
              <a:rPr lang="pt-BR" sz="1050" dirty="0" err="1">
                <a:solidFill>
                  <a:srgbClr val="F0265D"/>
                </a:solidFill>
                <a:latin typeface="Gotham HTF Light" pitchFamily="50" charset="0"/>
              </a:rPr>
              <a:t>true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se o objeto à esquerda do operador é do tipo (classe)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especiﬁcado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à direita do operador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Exemplo: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POLIMORFISMO -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INSTANCEOF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98572A2-D779-4080-8791-17327EE48866}"/>
              </a:ext>
            </a:extLst>
          </p:cNvPr>
          <p:cNvSpPr/>
          <p:nvPr/>
        </p:nvSpPr>
        <p:spPr>
          <a:xfrm>
            <a:off x="939416" y="2574131"/>
            <a:ext cx="4572000" cy="218079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Leao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leao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 = new 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Leao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endParaRPr lang="pt-BR" sz="105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r>
              <a:rPr lang="pt-BR" sz="1050" b="1" dirty="0">
                <a:latin typeface="Courier New" pitchFamily="49" charset="0"/>
                <a:cs typeface="Courier New" pitchFamily="49" charset="0"/>
              </a:rPr>
              <a:t>Animal 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ani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leao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endParaRPr lang="pt-BR" sz="105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ani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instanceof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 Felino){</a:t>
            </a: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r>
              <a:rPr lang="pt-BR" sz="105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ani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 é do tipo Felino");</a:t>
            </a: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r>
              <a:rPr lang="pt-BR" sz="1050" b="1" dirty="0">
                <a:latin typeface="Courier New" pitchFamily="49" charset="0"/>
                <a:cs typeface="Courier New" pitchFamily="49" charset="0"/>
              </a:rPr>
              <a:t>} 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else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r>
              <a:rPr lang="pt-BR" sz="105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ani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 NAO é do tipo Felino");</a:t>
            </a: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r>
              <a:rPr lang="pt-BR" sz="105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endParaRPr lang="pt-BR" sz="105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endParaRPr lang="pt-BR" sz="105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64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Commite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novamente o seu arquivo e use o comando abaixo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verificar o histórico de alterações.</a:t>
            </a: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EEFBFAC-F9A4-4A50-B009-2240CD7E7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755" y="2125579"/>
            <a:ext cx="5638825" cy="278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Adiciona mais uma linha dentro do seu arquivo Readme.txt,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 use o comando abaixo para verificar a diferença entre a versão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comitada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não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comitada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15CC8F-20F6-4D83-B14B-BE2631642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5" y="2428566"/>
            <a:ext cx="5759166" cy="248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9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Commite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novamente, veja o histórico dos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commit´s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  E iremos voltar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há um determinado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commit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por meio do seu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hash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conforme abaixo.</a:t>
            </a: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57AB450-F2A8-4D73-856D-F7D99C286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29" y="1957359"/>
            <a:ext cx="5633352" cy="302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8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Desfazendo o segundo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commit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rgbClr val="ED145B"/>
                </a:solidFill>
                <a:latin typeface="Gotham HTF Light" pitchFamily="50" charset="0"/>
              </a:rPr>
              <a:t>Verifique o seu arquivo e use um </a:t>
            </a:r>
            <a:r>
              <a:rPr lang="pt-BR" sz="1400" dirty="0" err="1">
                <a:solidFill>
                  <a:srgbClr val="ED145B"/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rgbClr val="ED145B"/>
                </a:solidFill>
                <a:latin typeface="Gotham HTF Light" pitchFamily="50" charset="0"/>
              </a:rPr>
              <a:t> log, para verificar o histórico.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3B45B19-332B-4E6D-AD09-D4938735A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6" y="1645807"/>
            <a:ext cx="5759166" cy="294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3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 novo arquivo no seu repositório., chamado “ignorado.txt”.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Supondo que você não quer esse arquivo, use o comando abaixo: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17F33E1-7CE3-4E4D-B8DA-25EFE390E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6" y="2165683"/>
            <a:ext cx="5759165" cy="27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3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Também podemos ignorar arquivos que não serão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versionados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por meio do arquivo “.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gitignore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”, crie no seu repositório os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arquivos: Teste1.txt e Teste2.txt,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em seguida crie o arquivo “.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gitignore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 e dentro dele digite o nome dos dois arquivos criados anteriormente, salve, e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Bash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digite o comando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status”.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Existem alguns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templates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em: </a:t>
            </a:r>
            <a:r>
              <a:rPr lang="pt-BR" sz="1400" dirty="0">
                <a:hlinkClick r:id="rId3"/>
              </a:rPr>
              <a:t>https://github.com/github/gitignore</a:t>
            </a:r>
            <a:r>
              <a:rPr lang="pt-BR" sz="1400" dirty="0"/>
              <a:t> 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43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Você também pode atribuir “apelidos” para os utilizá-los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checkout” ao invés do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hash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Proceda da seguinte forma: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Adicione uma nova linha no seu arquivo Readme.txt e depois execute os comandos: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4494BC4-0207-4620-B489-A2F92F048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5" y="3040853"/>
            <a:ext cx="5759166" cy="195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2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adicione mais uma linha no seu arquivo Readme.txt.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 digite os comandos: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BBA0472-53F7-4C20-A35C-0F63AE128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86" y="2022433"/>
            <a:ext cx="5751095" cy="275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939416" y="1319013"/>
            <a:ext cx="7291755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Boas práticas:</a:t>
            </a: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Não clone um repositório dentro de outro repositório.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Não </a:t>
            </a:r>
            <a:r>
              <a:rPr lang="pt-B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versione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arquivos compilados ou executáveis (.</a:t>
            </a:r>
            <a:r>
              <a:rPr lang="pt-B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dll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.</a:t>
            </a:r>
            <a:r>
              <a:rPr lang="pt-B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</a:t>
            </a:r>
            <a:r>
              <a:rPr lang="pt-B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etc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).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Não </a:t>
            </a:r>
            <a:r>
              <a:rPr lang="pt-B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versione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arquivos de configuração, de ambiente, senhas e outros com informações sensíveis.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Ignore os arquivos antes de </a:t>
            </a:r>
            <a:r>
              <a:rPr lang="pt-B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versioná-los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Mensagens claras nos </a:t>
            </a:r>
            <a:r>
              <a:rPr lang="pt-B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commits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12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714E0-BC77-9445-B872-E483373C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A6706B-530A-A64E-899C-F2BB381B1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21" t="4982" b="8195"/>
          <a:stretch/>
        </p:blipFill>
        <p:spPr>
          <a:xfrm>
            <a:off x="0" y="2381"/>
            <a:ext cx="9146767" cy="5143501"/>
          </a:xfrm>
        </p:spPr>
      </p:pic>
    </p:spTree>
    <p:extLst>
      <p:ext uri="{BB962C8B-B14F-4D97-AF65-F5344CB8AC3E}">
        <p14:creationId xmlns:p14="http://schemas.microsoft.com/office/powerpoint/2010/main" val="4228423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POLIMORFISMO -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INSTANCEOF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65BF1F0-01DD-4AEC-AE2A-AF01983935BA}"/>
              </a:ext>
            </a:extLst>
          </p:cNvPr>
          <p:cNvSpPr txBox="1">
            <a:spLocks/>
          </p:cNvSpPr>
          <p:nvPr/>
        </p:nvSpPr>
        <p:spPr bwMode="auto">
          <a:xfrm>
            <a:off x="992375" y="4239982"/>
            <a:ext cx="2971800" cy="701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6858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just" eaLnBrk="1" hangingPunct="1"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Saída para o Console:</a:t>
            </a:r>
          </a:p>
          <a:p>
            <a:pPr lvl="1" algn="just" eaLnBrk="1" hangingPunct="1"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  <a:buFontTx/>
              <a:buChar char="–"/>
            </a:pPr>
            <a:r>
              <a:rPr lang="pt-BR" sz="1200" b="1" dirty="0" err="1">
                <a:latin typeface="Courier New" pitchFamily="49" charset="0"/>
                <a:cs typeface="Courier New" pitchFamily="49" charset="0"/>
              </a:rPr>
              <a:t>ani</a:t>
            </a:r>
            <a:r>
              <a:rPr lang="pt-BR" sz="1200" b="1" dirty="0">
                <a:latin typeface="Courier New" pitchFamily="49" charset="0"/>
                <a:cs typeface="Courier New" pitchFamily="49" charset="0"/>
              </a:rPr>
              <a:t> é do tipo Felino</a:t>
            </a:r>
            <a:endParaRPr lang="pt-BR" sz="1200" b="1" dirty="0">
              <a:latin typeface="Calibri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D6B5AAB-1F56-418C-92FB-6225B24A58D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275" y="1081534"/>
            <a:ext cx="4179414" cy="350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5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4229" y="2381"/>
            <a:ext cx="9135542" cy="5138742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4230" y="2381"/>
            <a:ext cx="9135542" cy="5138743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99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43171" y="4155058"/>
            <a:ext cx="4028830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561"/>
            <a:r>
              <a:rPr lang="en-US" sz="2798" dirty="0">
                <a:solidFill>
                  <a:srgbClr val="E8E8E8"/>
                </a:solidFill>
                <a:latin typeface="Gotham HTF" pitchFamily="50" charset="0"/>
                <a:cs typeface="Gotham HTF Light"/>
              </a:rPr>
              <a:t>DÚVIDAS….</a:t>
            </a:r>
          </a:p>
        </p:txBody>
      </p:sp>
    </p:spTree>
    <p:extLst>
      <p:ext uri="{BB962C8B-B14F-4D97-AF65-F5344CB8AC3E}">
        <p14:creationId xmlns:p14="http://schemas.microsoft.com/office/powerpoint/2010/main" val="167380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228646" y="3996024"/>
            <a:ext cx="4686710" cy="55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lvl="0" algn="ctr">
              <a:lnSpc>
                <a:spcPct val="150000"/>
              </a:lnSpc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Copyright </a:t>
            </a: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©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2020 |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Professor Humberto Delgado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Gotham HTF Light" pitchFamily="50" charset="0"/>
              <a:ea typeface="ＭＳ Ｐゴシック" charset="0"/>
              <a:cs typeface="Roboto Light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Todos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os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direitos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reservados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.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Reprodução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ou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divulgação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total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ou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parcial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deste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documento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,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é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expressamente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proibido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sem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consentimento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formal,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por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escrito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, do professor/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autor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161309" y="2248511"/>
            <a:ext cx="48213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ED145B"/>
                </a:solidFill>
                <a:effectLst/>
                <a:uLnTx/>
                <a:uFillTx/>
                <a:latin typeface="Gotham HTF Medium" pitchFamily="50" charset="0"/>
                <a:ea typeface="+mn-ea"/>
                <a:cs typeface="Gotham HTF Light"/>
              </a:rPr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281243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5" y="1084973"/>
            <a:ext cx="6905173" cy="1159468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pt-BR" sz="975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Prática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975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Inicie um novo projeto chamado Polimorfismo e nele acrescente os pacotes </a:t>
            </a:r>
            <a:r>
              <a:rPr lang="pt-BR" sz="97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beans</a:t>
            </a:r>
            <a:r>
              <a:rPr lang="pt-BR" sz="975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</a:t>
            </a:r>
            <a:r>
              <a:rPr lang="pt-BR" sz="97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implementacao</a:t>
            </a:r>
            <a:r>
              <a:rPr lang="pt-BR" sz="975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 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975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Dentro do </a:t>
            </a:r>
            <a:r>
              <a:rPr lang="pt-BR" sz="97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beans</a:t>
            </a:r>
            <a:r>
              <a:rPr lang="pt-BR" sz="975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monte as classes de acordo com o diagrama abaixo (acrescente os </a:t>
            </a:r>
            <a:r>
              <a:rPr lang="pt-BR" sz="97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getter´s</a:t>
            </a:r>
            <a:r>
              <a:rPr lang="pt-BR" sz="975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/</a:t>
            </a:r>
            <a:r>
              <a:rPr lang="pt-BR" sz="97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setter´s</a:t>
            </a:r>
            <a:r>
              <a:rPr lang="pt-BR" sz="975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/construtores):</a:t>
            </a:r>
          </a:p>
          <a:p>
            <a:pPr algn="just">
              <a:lnSpc>
                <a:spcPct val="150000"/>
              </a:lnSpc>
              <a:defRPr/>
            </a:pPr>
            <a:endParaRPr lang="pt-BR" sz="900" dirty="0">
              <a:solidFill>
                <a:schemeClr val="tx1">
                  <a:lumMod val="65000"/>
                  <a:lumOff val="35000"/>
                </a:schemeClr>
              </a:solidFill>
              <a:latin typeface="Gotham HTF Medium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POLIMORFISMO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CF126E7-9884-4C1F-A3F2-7AF3CC356C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31" y="2258591"/>
            <a:ext cx="5173268" cy="275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7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951314"/>
            <a:ext cx="6266760" cy="4409141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Prática</a:t>
            </a: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Monte o método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getAll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()</a:t>
            </a:r>
            <a:r>
              <a:rPr lang="pt-B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todas as classes.</a:t>
            </a: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programar o método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exibirMedia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()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leve em consideração:</a:t>
            </a:r>
          </a:p>
          <a:p>
            <a:pPr lvl="1"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NAC equivale a 20%, AM 30% e PS 50% da nota. OU</a:t>
            </a:r>
          </a:p>
          <a:p>
            <a:pPr lvl="1"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NAC equivale a 20% e PS 80% da nota. OU</a:t>
            </a:r>
          </a:p>
          <a:p>
            <a:pPr lvl="1"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PS 100% da nota.</a:t>
            </a: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programar os métodos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calcularMensalidade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()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leve em consideração:</a:t>
            </a:r>
          </a:p>
          <a:p>
            <a:pPr lvl="1"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duração representa a quantidade de meses do curso.</a:t>
            </a:r>
          </a:p>
          <a:p>
            <a:pPr lvl="1"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atribuir à mensalidade, será necessário aplicar as seguintes fórmulas:</a:t>
            </a:r>
          </a:p>
          <a:p>
            <a:pPr marL="600075" lvl="2">
              <a:lnSpc>
                <a:spcPct val="150000"/>
              </a:lnSpc>
              <a:defRPr/>
            </a:pP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Médio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=&gt;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		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duracao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* fator * 500</a:t>
            </a:r>
          </a:p>
          <a:p>
            <a:pPr marL="600075" lvl="2">
              <a:lnSpc>
                <a:spcPct val="150000"/>
              </a:lnSpc>
              <a:defRPr/>
            </a:pP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Tecnólogo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=&gt;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	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duracao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* fator * 600</a:t>
            </a:r>
          </a:p>
          <a:p>
            <a:pPr marL="600075" lvl="2">
              <a:lnSpc>
                <a:spcPct val="150000"/>
              </a:lnSpc>
              <a:defRPr/>
            </a:pP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Bacharelado =&gt;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(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duracao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* fator * 600) + (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cargaHorariaEstagio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* 12)</a:t>
            </a: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 método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definirDuracao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()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terá que definir o atributo “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duracao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”, seguindo a seguinte regra:</a:t>
            </a:r>
          </a:p>
          <a:p>
            <a:pPr marL="557213" lvl="1" indent="-214313"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 o objeto instanciado for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Medio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deverá ser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atribuido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36;</a:t>
            </a:r>
          </a:p>
          <a:p>
            <a:pPr marL="557213" lvl="1" indent="-214313"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 for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Tecnologo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deverá ser atribuído: 24;</a:t>
            </a:r>
          </a:p>
          <a:p>
            <a:pPr marL="557213" lvl="1" indent="-214313"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 for Bacharelado deverá atribuir 60, se possuir na descrição a palavra “ENGENHARIA”; caso contrário, deverá atribuir 48.</a:t>
            </a:r>
          </a:p>
          <a:p>
            <a:pPr>
              <a:lnSpc>
                <a:spcPct val="150000"/>
              </a:lnSpc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Medium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POLIMORFISMO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23898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107183"/>
            <a:ext cx="6266760" cy="1985400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Continuação:</a:t>
            </a: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a classe de </a:t>
            </a:r>
            <a:r>
              <a:rPr lang="pt-BR" sz="1050" dirty="0" err="1">
                <a:solidFill>
                  <a:srgbClr val="F0265D"/>
                </a:solidFill>
                <a:latin typeface="Gotham HTF Light" pitchFamily="50" charset="0"/>
              </a:rPr>
              <a:t>TesteFormacao</a:t>
            </a:r>
            <a:endParaRPr lang="pt-BR" sz="1050" dirty="0">
              <a:solidFill>
                <a:srgbClr val="F0265D"/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Programe para que seja realizada a pergunta ao usuário sobre qual formação deseja cadastrar. Então preencha o objeto devidamente (via construtor) e ao término utilize o método </a:t>
            </a:r>
            <a:r>
              <a:rPr lang="pt-BR" sz="1050" dirty="0" err="1">
                <a:solidFill>
                  <a:srgbClr val="F0265D"/>
                </a:solidFill>
                <a:latin typeface="Gotham HTF Light" pitchFamily="50" charset="0"/>
              </a:rPr>
              <a:t>getAll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()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a fim de verificar se a duração está sendo definida corretamente.</a:t>
            </a: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Problema: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caso deixe vazio, a descrição e instancie um objeto Bacharelado, será gerado um erro. Altere o código para que esse erro seja sanado.</a:t>
            </a:r>
          </a:p>
          <a:p>
            <a:pPr>
              <a:lnSpc>
                <a:spcPct val="150000"/>
              </a:lnSpc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Medium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POLIMORFISMO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384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498311"/>
            <a:ext cx="6266760" cy="318469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marL="257175" indent="-257175">
              <a:lnSpc>
                <a:spcPct val="150000"/>
              </a:lnSpc>
              <a:buClr>
                <a:srgbClr val="F0265D"/>
              </a:buClr>
              <a:buFont typeface="+mj-lt"/>
              <a:buAutoNum type="arabicPeriod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Implemente o seguinte diagrama de classe.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6BCE74E-6F89-454A-A8CC-3DACD44622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081" y="891059"/>
            <a:ext cx="2500600" cy="404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6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509416"/>
            <a:ext cx="6266760" cy="2140956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marL="257175" indent="-257175"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rabicPeriod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Faça as seguintes alterações nas classes criadas anteriormente:</a:t>
            </a:r>
          </a:p>
          <a:p>
            <a:pPr marL="685800" lvl="1" indent="-342900"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arenR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Implemente o método </a:t>
            </a:r>
            <a:r>
              <a:rPr lang="pt-BR" sz="1050" b="1" dirty="0" err="1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exibirNomeFormatado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da classe </a:t>
            </a:r>
            <a:r>
              <a:rPr lang="pt-BR" sz="105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Pessoa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de forma que ele exiba o atributo </a:t>
            </a:r>
            <a:r>
              <a:rPr lang="pt-BR" sz="105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nome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em maiúsculo.</a:t>
            </a:r>
          </a:p>
          <a:p>
            <a:pPr marL="685800" lvl="1" indent="-342900"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arenR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Sobrescreva o método </a:t>
            </a:r>
            <a:r>
              <a:rPr lang="pt-BR" sz="1050" b="1" dirty="0" err="1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exibirNomeFormatado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na classe </a:t>
            </a:r>
            <a:r>
              <a:rPr lang="pt-BR" sz="105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Cliente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de forma que ele exiba o </a:t>
            </a:r>
            <a:r>
              <a:rPr lang="pt-BR" sz="105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titulo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e o </a:t>
            </a:r>
            <a:r>
              <a:rPr lang="pt-BR" sz="105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nome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do cliente, em maiúsculo e no seguinte formato:  </a:t>
            </a:r>
            <a:r>
              <a:rPr lang="pt-BR" sz="105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&lt;TITULO&gt; -</a:t>
            </a:r>
            <a:r>
              <a:rPr lang="pt-B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05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&lt;NOME&gt;</a:t>
            </a:r>
            <a:r>
              <a:rPr lang="pt-B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pt-BR" sz="1050" b="1" dirty="0">
              <a:solidFill>
                <a:srgbClr val="F0265D"/>
              </a:solidFill>
              <a:latin typeface="Courier New" pitchFamily="49" charset="0"/>
              <a:cs typeface="Courier New" pitchFamily="49" charset="0"/>
            </a:endParaRPr>
          </a:p>
          <a:p>
            <a:pPr marL="685800" lvl="1" indent="-342900"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arenR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Adicione um construtor na classe </a:t>
            </a:r>
            <a:r>
              <a:rPr lang="pt-BR" sz="105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Pessoa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de forma que o atributo </a:t>
            </a:r>
            <a:r>
              <a:rPr lang="pt-BR" sz="105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nome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possa ser inicializado por ele. Fique livre para fazer todas as alterações nas classes do projeto que sejam necessárias para a compilação das classes.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76159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59">
            <a:extLst>
              <a:ext uri="{FF2B5EF4-FFF2-40B4-BE49-F238E27FC236}">
                <a16:creationId xmlns:a16="http://schemas.microsoft.com/office/drawing/2014/main" id="{467E693D-A804-400A-94F8-8317650F103A}"/>
              </a:ext>
            </a:extLst>
          </p:cNvPr>
          <p:cNvSpPr txBox="1"/>
          <p:nvPr/>
        </p:nvSpPr>
        <p:spPr>
          <a:xfrm>
            <a:off x="936052" y="555773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AGENDA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0C978080-7B2F-41B8-A3C4-F52CE4A4ABD7}"/>
              </a:ext>
            </a:extLst>
          </p:cNvPr>
          <p:cNvSpPr/>
          <p:nvPr/>
        </p:nvSpPr>
        <p:spPr>
          <a:xfrm>
            <a:off x="1492527" y="1539439"/>
            <a:ext cx="4572000" cy="329193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ＭＳ Ｐゴシック" charset="0"/>
              </a:rPr>
              <a:t>POLIMORFISMO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C2C0A5C1-5ED2-4ACE-9476-9AF13C4B0678}"/>
              </a:ext>
            </a:extLst>
          </p:cNvPr>
          <p:cNvSpPr/>
          <p:nvPr/>
        </p:nvSpPr>
        <p:spPr>
          <a:xfrm>
            <a:off x="1484579" y="2290308"/>
            <a:ext cx="585365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ESTRUTURA DE DADOS (PILHA E FILA)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ea typeface="ＭＳ Ｐゴシック" charset="0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FC48DC00-3092-4F5B-B4D7-E5C796D65779}"/>
              </a:ext>
            </a:extLst>
          </p:cNvPr>
          <p:cNvSpPr/>
          <p:nvPr/>
        </p:nvSpPr>
        <p:spPr>
          <a:xfrm>
            <a:off x="1484578" y="2993038"/>
            <a:ext cx="553560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ＭＳ Ｐゴシック" charset="0"/>
              </a:rPr>
              <a:t>RECURSIVIDADE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DC5CE18B-9158-459D-8442-3D68152A7318}"/>
              </a:ext>
            </a:extLst>
          </p:cNvPr>
          <p:cNvSpPr/>
          <p:nvPr/>
        </p:nvSpPr>
        <p:spPr>
          <a:xfrm>
            <a:off x="960305" y="1510054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1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856E1D1E-6E55-4DAE-B489-51082504ED80}"/>
              </a:ext>
            </a:extLst>
          </p:cNvPr>
          <p:cNvSpPr/>
          <p:nvPr/>
        </p:nvSpPr>
        <p:spPr>
          <a:xfrm>
            <a:off x="960305" y="2211829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2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3C02E2C3-5DC0-490B-8D25-FF928E4E2107}"/>
              </a:ext>
            </a:extLst>
          </p:cNvPr>
          <p:cNvSpPr/>
          <p:nvPr/>
        </p:nvSpPr>
        <p:spPr>
          <a:xfrm>
            <a:off x="952357" y="2907843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350" b="1" dirty="0">
                <a:solidFill>
                  <a:prstClr val="white"/>
                </a:solidFill>
                <a:latin typeface="Gotham HTF" pitchFamily="50" charset="0"/>
                <a:ea typeface="Roboto" pitchFamily="2" charset="0"/>
              </a:rPr>
              <a:t>3</a:t>
            </a:r>
            <a:endParaRPr kumimoji="0" lang="pt-BR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HTF" pitchFamily="50" charset="0"/>
              <a:ea typeface="Roboto" pitchFamily="2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7AF2466-6A43-4291-B8AA-C032ED4B8627}"/>
              </a:ext>
            </a:extLst>
          </p:cNvPr>
          <p:cNvSpPr/>
          <p:nvPr/>
        </p:nvSpPr>
        <p:spPr>
          <a:xfrm>
            <a:off x="1492526" y="3691713"/>
            <a:ext cx="553560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ＭＳ Ｐゴシック" charset="0"/>
              </a:rPr>
              <a:t>COLLECTION FRAMEWORK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99E5403-16EB-4BB0-A8DB-5284F44134BA}"/>
              </a:ext>
            </a:extLst>
          </p:cNvPr>
          <p:cNvSpPr/>
          <p:nvPr/>
        </p:nvSpPr>
        <p:spPr>
          <a:xfrm>
            <a:off x="960305" y="3606518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350" b="1" dirty="0">
                <a:solidFill>
                  <a:prstClr val="white"/>
                </a:solidFill>
                <a:latin typeface="Gotham HTF" pitchFamily="50" charset="0"/>
                <a:ea typeface="Roboto" pitchFamily="2" charset="0"/>
              </a:rPr>
              <a:t>4</a:t>
            </a:r>
            <a:endParaRPr kumimoji="0" lang="pt-BR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HTF" pitchFamily="50" charset="0"/>
              <a:ea typeface="Roboto" pitchFamily="2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AF68BCB-E0EE-4B2B-8D2E-D6121EEC53D1}"/>
              </a:ext>
            </a:extLst>
          </p:cNvPr>
          <p:cNvSpPr/>
          <p:nvPr/>
        </p:nvSpPr>
        <p:spPr>
          <a:xfrm>
            <a:off x="1492527" y="4390388"/>
            <a:ext cx="553560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</a:rPr>
              <a:t>GIT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BAD0BDF-DE65-49B3-BE40-8DC4F7739787}"/>
              </a:ext>
            </a:extLst>
          </p:cNvPr>
          <p:cNvSpPr/>
          <p:nvPr/>
        </p:nvSpPr>
        <p:spPr>
          <a:xfrm>
            <a:off x="960306" y="4305193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1066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521246"/>
            <a:ext cx="6266760" cy="1064442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marL="257175" indent="-257175"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rabicPeriod" startAt="2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Escreva um programa para cadastrar um Cliente. Instancie o objeto do tipo </a:t>
            </a:r>
            <a:r>
              <a:rPr lang="pt-BR" sz="105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Cliente</a:t>
            </a:r>
            <a:r>
              <a:rPr lang="pt-BR" sz="1050" dirty="0">
                <a:solidFill>
                  <a:srgbClr val="000000"/>
                </a:solidFill>
                <a:cs typeface="Courier New" pitchFamily="49" charset="0"/>
              </a:rPr>
              <a:t>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e preencha os atributos desse objeto com dados vindos do usuário e depois imprima o nome do cliente cadastrado por meio do método</a:t>
            </a:r>
            <a:r>
              <a:rPr lang="pt-BR" sz="1050" dirty="0">
                <a:solidFill>
                  <a:srgbClr val="000000"/>
                </a:solidFill>
                <a:cs typeface="Courier New" pitchFamily="49" charset="0"/>
              </a:rPr>
              <a:t> </a:t>
            </a:r>
            <a:r>
              <a:rPr lang="pt-BR" sz="1050" b="1" dirty="0" err="1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exibirNomeFormatado</a:t>
            </a:r>
            <a:r>
              <a:rPr lang="pt-BR" sz="1050" dirty="0">
                <a:solidFill>
                  <a:srgbClr val="000000"/>
                </a:solidFill>
                <a:cs typeface="Courier New" pitchFamily="49" charset="0"/>
              </a:rPr>
              <a:t>. 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050" dirty="0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Nota: Utilize as classes criadas no exercício anterior. 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84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268076"/>
            <a:ext cx="6266760" cy="420933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marL="257175" indent="-257175" algn="just">
              <a:lnSpc>
                <a:spcPct val="9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eriod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Implemente em Java o seguinte diagrama de classes:</a:t>
            </a:r>
          </a:p>
          <a:p>
            <a:pPr algn="just">
              <a:lnSpc>
                <a:spcPct val="90000"/>
              </a:lnSpc>
              <a:spcBef>
                <a:spcPct val="30000"/>
              </a:spcBef>
              <a:buClr>
                <a:schemeClr val="tx1"/>
              </a:buClr>
              <a:defRPr/>
            </a:pPr>
            <a:endParaRPr lang="pt-BR" sz="1050" dirty="0">
              <a:solidFill>
                <a:srgbClr val="000000"/>
              </a:solidFill>
              <a:latin typeface="Calibri" pitchFamily="34" charset="0"/>
              <a:cs typeface="Courier New" pitchFamily="49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CF7DF72-B4DB-455D-9E9E-55EC68A042D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306" y="1523887"/>
            <a:ext cx="4446491" cy="342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8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176793"/>
            <a:ext cx="6266760" cy="3143858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marL="257175" indent="-257175"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arenR" startAt="2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Faça as seguintes alterações no exercício anterior:</a:t>
            </a:r>
          </a:p>
          <a:p>
            <a:pPr marL="728663" lvl="1" indent="-385763"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romanUcPeriod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O método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  <a:cs typeface="Courier New" pitchFamily="49" charset="0"/>
              </a:rPr>
              <a:t>depositar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da classe </a:t>
            </a:r>
            <a:r>
              <a:rPr lang="pt-BR" sz="1200" b="1" dirty="0" err="1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ContaBancaria</a:t>
            </a: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deve adicionar ao atributo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  <a:cs typeface="Courier New" pitchFamily="49" charset="0"/>
              </a:rPr>
              <a:t>saldo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o valor passado como parâmetro.</a:t>
            </a:r>
          </a:p>
          <a:p>
            <a:pPr marL="728663" lvl="1" indent="-385763"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romanUcPeriod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O método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  <a:cs typeface="Courier New" pitchFamily="49" charset="0"/>
              </a:rPr>
              <a:t>sacar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da classe </a:t>
            </a:r>
            <a:r>
              <a:rPr lang="pt-BR" sz="1200" b="1" dirty="0" err="1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ContaBancaria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deve subtrair do atributo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  <a:cs typeface="Courier New" pitchFamily="49" charset="0"/>
              </a:rPr>
              <a:t>saldo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o valor passado como parâmetro.</a:t>
            </a:r>
          </a:p>
          <a:p>
            <a:pPr marL="728663" lvl="1" indent="-385763"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romanUcPeriod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O método </a:t>
            </a:r>
            <a:r>
              <a:rPr lang="pt-BR" sz="1200" b="1" dirty="0" err="1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atualizarSaldo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da classe </a:t>
            </a:r>
            <a:r>
              <a:rPr lang="pt-BR" sz="1200" b="1" dirty="0" err="1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ContaPoupanca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deve atualizar o valor do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  <a:cs typeface="Courier New" pitchFamily="49" charset="0"/>
              </a:rPr>
              <a:t>saldo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por meio do seguinte cálculo:</a:t>
            </a:r>
          </a:p>
          <a:p>
            <a:pPr marL="642938" lvl="2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pt-BR" sz="120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saldo + (saldo*(taxa de juros/100))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buFont typeface="+mj-lt"/>
              <a:buAutoNum type="arabicParenR" startAt="2"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cs typeface="Courier New" pitchFamily="49" charset="0"/>
            </a:endParaRPr>
          </a:p>
          <a:p>
            <a:pPr marL="257175" indent="-257175"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arenR" startAt="2"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916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174180"/>
            <a:ext cx="6266760" cy="2811459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marL="257175" indent="-257175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arenR" startAt="3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Faça um programa para testar as classes </a:t>
            </a:r>
            <a:r>
              <a:rPr lang="pt-BR" sz="1200" b="1" dirty="0" err="1">
                <a:solidFill>
                  <a:srgbClr val="F0265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ContaCorrente</a:t>
            </a: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e   </a:t>
            </a:r>
            <a:r>
              <a:rPr lang="pt-BR" sz="1200" b="1" dirty="0" err="1">
                <a:solidFill>
                  <a:srgbClr val="F0265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ContaPoupanca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e invoque os métodos </a:t>
            </a:r>
            <a:r>
              <a:rPr lang="pt-BR" sz="1200" b="1" dirty="0">
                <a:solidFill>
                  <a:srgbClr val="F0265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sacar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e </a:t>
            </a:r>
            <a:r>
              <a:rPr lang="pt-BR" sz="1200" b="1" dirty="0">
                <a:solidFill>
                  <a:srgbClr val="F0265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depositar</a:t>
            </a: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das instâncias dessas classes.</a:t>
            </a:r>
          </a:p>
          <a:p>
            <a:pPr marL="257175" indent="-257175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arenR" startAt="3"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257175" indent="-257175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arenR" startAt="3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Crie o método </a:t>
            </a:r>
            <a:r>
              <a:rPr lang="pt-BR" sz="1200" b="1" dirty="0" err="1">
                <a:solidFill>
                  <a:srgbClr val="F0265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exibirSaldo</a:t>
            </a:r>
            <a:r>
              <a:rPr lang="pt-BR" sz="1200" b="1" dirty="0">
                <a:solidFill>
                  <a:srgbClr val="F0265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, que deve existir na “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super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classe” e na subclasse </a:t>
            </a:r>
            <a:r>
              <a:rPr lang="pt-BR" sz="1200" b="1" dirty="0" err="1">
                <a:solidFill>
                  <a:srgbClr val="F0265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ContaCorrente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em que o método  deverá levar em consideração o limite.</a:t>
            </a: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257175" indent="-257175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arenR" startAt="2"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257175" indent="-257175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arenR" startAt="2"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630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4229" y="2381"/>
            <a:ext cx="9135542" cy="5138742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4230" y="2381"/>
            <a:ext cx="9135542" cy="5138743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99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43171" y="4155058"/>
            <a:ext cx="4028830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561"/>
            <a:r>
              <a:rPr lang="en-US" sz="2798" dirty="0">
                <a:solidFill>
                  <a:srgbClr val="E8E8E8"/>
                </a:solidFill>
                <a:latin typeface="Gotham HTF" pitchFamily="50" charset="0"/>
                <a:cs typeface="Gotham HTF Light"/>
              </a:rPr>
              <a:t>DÚVIDAS….</a:t>
            </a:r>
          </a:p>
        </p:txBody>
      </p:sp>
    </p:spTree>
    <p:extLst>
      <p:ext uri="{BB962C8B-B14F-4D97-AF65-F5344CB8AC3E}">
        <p14:creationId xmlns:p14="http://schemas.microsoft.com/office/powerpoint/2010/main" val="60054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9">
            <a:extLst>
              <a:ext uri="{FF2B5EF4-FFF2-40B4-BE49-F238E27FC236}">
                <a16:creationId xmlns:a16="http://schemas.microsoft.com/office/drawing/2014/main" id="{4A6AFD8C-7A35-4330-B556-17D87BC6AE36}"/>
              </a:ext>
            </a:extLst>
          </p:cNvPr>
          <p:cNvSpPr txBox="1"/>
          <p:nvPr/>
        </p:nvSpPr>
        <p:spPr>
          <a:xfrm>
            <a:off x="939416" y="557641"/>
            <a:ext cx="6815290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REFERÊNCIAS </a:t>
            </a:r>
            <a:r>
              <a:rPr lang="pt-BR" sz="1799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BIBLIOGRÁFICAS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DDB3F9C-84C2-4A08-A9DB-E98CDA288B7A}"/>
              </a:ext>
            </a:extLst>
          </p:cNvPr>
          <p:cNvGrpSpPr/>
          <p:nvPr/>
        </p:nvGrpSpPr>
        <p:grpSpPr>
          <a:xfrm>
            <a:off x="831954" y="1011712"/>
            <a:ext cx="3457700" cy="3484766"/>
            <a:chOff x="344951" y="925105"/>
            <a:chExt cx="4155631" cy="4188161"/>
          </a:xfrm>
        </p:grpSpPr>
        <p:pic>
          <p:nvPicPr>
            <p:cNvPr id="4" name="Picture 3" descr="caomputador.png">
              <a:extLst>
                <a:ext uri="{FF2B5EF4-FFF2-40B4-BE49-F238E27FC236}">
                  <a16:creationId xmlns:a16="http://schemas.microsoft.com/office/drawing/2014/main" id="{6D477D0F-0B9F-4A49-AA53-2746CC66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63" y="925105"/>
              <a:ext cx="3062891" cy="273363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 descr="chicara.png">
              <a:extLst>
                <a:ext uri="{FF2B5EF4-FFF2-40B4-BE49-F238E27FC236}">
                  <a16:creationId xmlns:a16="http://schemas.microsoft.com/office/drawing/2014/main" id="{283F8844-2B76-44E9-809F-63CE60D85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76259">
              <a:off x="2941023" y="2380297"/>
              <a:ext cx="1559559" cy="1650015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6" descr="livros.png">
              <a:extLst>
                <a:ext uri="{FF2B5EF4-FFF2-40B4-BE49-F238E27FC236}">
                  <a16:creationId xmlns:a16="http://schemas.microsoft.com/office/drawing/2014/main" id="{AB32C752-0D2A-46E2-A3D1-061EE4620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7626">
              <a:off x="344951" y="3412331"/>
              <a:ext cx="2064241" cy="1700935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" name="TextBox 13">
            <a:extLst>
              <a:ext uri="{FF2B5EF4-FFF2-40B4-BE49-F238E27FC236}">
                <a16:creationId xmlns:a16="http://schemas.microsoft.com/office/drawing/2014/main" id="{8B5103BA-31F5-4CC1-A2D7-E1032C977580}"/>
              </a:ext>
            </a:extLst>
          </p:cNvPr>
          <p:cNvSpPr txBox="1"/>
          <p:nvPr/>
        </p:nvSpPr>
        <p:spPr>
          <a:xfrm>
            <a:off x="4637838" y="2043328"/>
            <a:ext cx="3383281" cy="1209070"/>
          </a:xfrm>
          <a:prstGeom prst="rect">
            <a:avLst/>
          </a:prstGeom>
          <a:noFill/>
        </p:spPr>
        <p:txBody>
          <a:bodyPr wrap="square" tIns="46757" rtlCol="0">
            <a:spAutoFit/>
          </a:bodyPr>
          <a:lstStyle/>
          <a:p>
            <a:pPr>
              <a:spcAft>
                <a:spcPts val="1199"/>
              </a:spcAft>
              <a:buClr>
                <a:srgbClr val="ED145B"/>
              </a:buClr>
            </a:pPr>
            <a:r>
              <a:rPr lang="pt-BR" sz="105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Java: Como Programar</a:t>
            </a:r>
          </a:p>
          <a:p>
            <a:pPr marL="214313" indent="-214313">
              <a:spcAft>
                <a:spcPts val="1199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8ª edição – Capítulos 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  <a:cs typeface="Roboto Light"/>
              </a:rPr>
              <a:t>2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e 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  <a:cs typeface="Roboto Light"/>
              </a:rPr>
              <a:t>3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.</a:t>
            </a:r>
            <a:b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</a:b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“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  <a:cs typeface="Roboto Light"/>
              </a:rPr>
              <a:t>Introdução aos aplicativos Java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”, “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  <a:cs typeface="Roboto Light"/>
              </a:rPr>
              <a:t>Introdução a classes e objetos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”.</a:t>
            </a:r>
          </a:p>
          <a:p>
            <a:pPr>
              <a:spcAft>
                <a:spcPts val="1199"/>
              </a:spcAft>
              <a:buClr>
                <a:srgbClr val="ED145B"/>
              </a:buClr>
            </a:pPr>
            <a:endParaRPr lang="pt-BR" sz="1050" dirty="0">
              <a:solidFill>
                <a:srgbClr val="F0265D"/>
              </a:solidFill>
              <a:latin typeface="Gotham HTF Light" pitchFamily="50" charset="0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313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3272" y="1989355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2. ESTRUTURA DE</a:t>
            </a:r>
          </a:p>
          <a:p>
            <a:pPr algn="ctr"/>
            <a:r>
              <a:rPr lang="en-US" sz="3500" dirty="0">
                <a:solidFill>
                  <a:srgbClr val="ED145B"/>
                </a:solidFill>
                <a:latin typeface="Gotham HTF Medium" pitchFamily="50" charset="0"/>
                <a:cs typeface="Gotham HTF Light"/>
              </a:rPr>
              <a:t>DADOS</a:t>
            </a:r>
          </a:p>
        </p:txBody>
      </p:sp>
    </p:spTree>
    <p:extLst>
      <p:ext uri="{BB962C8B-B14F-4D97-AF65-F5344CB8AC3E}">
        <p14:creationId xmlns:p14="http://schemas.microsoft.com/office/powerpoint/2010/main" val="384776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441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ESTRUTURA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DE DADOS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423706"/>
            <a:ext cx="7054440" cy="2257461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modo como armazenamos e manipulamos as informações dentro dos nossos algoritmos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na prática consiste nas variáveis e nas funções que acessam essas variáveis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ou trazendo para o paradigma orientado a objetos, consiste nos atributos e métodos de uma ou mais classes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as estruturas de dados que apresentaremos são a </a:t>
            </a:r>
            <a:r>
              <a:rPr lang="pt-BR" sz="1200" b="1" dirty="0">
                <a:solidFill>
                  <a:srgbClr val="ED145B"/>
                </a:solidFill>
                <a:latin typeface="Gotham HTF Light" pitchFamily="50" charset="0"/>
              </a:rPr>
              <a:t>pilha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a </a:t>
            </a:r>
            <a:r>
              <a:rPr lang="pt-BR" sz="1200" b="1" dirty="0" err="1">
                <a:solidFill>
                  <a:srgbClr val="ED145B"/>
                </a:solidFill>
                <a:latin typeface="Gotham HTF Light" pitchFamily="50" charset="0"/>
              </a:rPr>
              <a:t>ﬁla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que são exemplos de </a:t>
            </a:r>
            <a:r>
              <a:rPr lang="pt-BR" sz="1200" b="1" dirty="0">
                <a:solidFill>
                  <a:srgbClr val="ED145B"/>
                </a:solidFill>
                <a:latin typeface="Gotham HTF Light" pitchFamily="50" charset="0"/>
              </a:rPr>
              <a:t>listas lineares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basicamente elas diferem no modo como as informações são inseridas e recuperadas dessas listas</a:t>
            </a:r>
          </a:p>
        </p:txBody>
      </p:sp>
    </p:spTree>
    <p:extLst>
      <p:ext uri="{BB962C8B-B14F-4D97-AF65-F5344CB8AC3E}">
        <p14:creationId xmlns:p14="http://schemas.microsoft.com/office/powerpoint/2010/main" val="417095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441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ESTRUTURA DE DADOS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- PILHA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423706"/>
            <a:ext cx="7247322" cy="1426465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LIFO -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Last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First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Out</a:t>
            </a:r>
          </a:p>
          <a:p>
            <a:pPr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Todas as inserções e remoções são feitas em uma das extremidades da lista, no caso da pilha, denominamos essa extremidade de topo</a:t>
            </a:r>
          </a:p>
          <a:p>
            <a:pPr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Podemos imaginar que a pilha dentro da programação funciona igual a uma pilha de pratos do restaurante e usaremos um vetor para representar os elementos da pilha.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D70302B-EB45-4D64-895D-2CC23E449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065" y="2850171"/>
            <a:ext cx="1270407" cy="188356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43D9908-0151-4F4A-A367-F2B9C7B392EF}"/>
              </a:ext>
            </a:extLst>
          </p:cNvPr>
          <p:cNvSpPr txBox="1"/>
          <p:nvPr/>
        </p:nvSpPr>
        <p:spPr>
          <a:xfrm>
            <a:off x="3547505" y="4364407"/>
            <a:ext cx="25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12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441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ESTRUTURA DE DADOS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- PILHA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80C8B8F-1548-4A9D-A430-0CF9F47CE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1674018"/>
            <a:ext cx="4638675" cy="6477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8E4D9AE-02E2-42B3-8EC8-2CBEA98FD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2237947"/>
            <a:ext cx="29718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1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3272" y="2258660"/>
            <a:ext cx="5957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1. POLI</a:t>
            </a:r>
            <a:r>
              <a:rPr lang="en-US" sz="3500" dirty="0">
                <a:solidFill>
                  <a:srgbClr val="ED145B"/>
                </a:solidFill>
                <a:latin typeface="Gotham HTF Medium" pitchFamily="50" charset="0"/>
              </a:rPr>
              <a:t>MORFISMO</a:t>
            </a:r>
            <a:endParaRPr lang="en-US" sz="3500" dirty="0">
              <a:solidFill>
                <a:srgbClr val="ED145B"/>
              </a:solidFill>
              <a:latin typeface="Gotham HTF Medium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87969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441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ESTRUTURA DE DADOS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- PILHA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B6E7BBB-AC96-4369-94A6-401C4A500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807" y="1744554"/>
            <a:ext cx="2043112" cy="1765407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38E7935C-E5DC-4B07-B2B4-D216FC542AEC}"/>
              </a:ext>
            </a:extLst>
          </p:cNvPr>
          <p:cNvGrpSpPr/>
          <p:nvPr/>
        </p:nvGrpSpPr>
        <p:grpSpPr>
          <a:xfrm>
            <a:off x="1793081" y="2169318"/>
            <a:ext cx="2600325" cy="1152525"/>
            <a:chOff x="1793081" y="2169318"/>
            <a:chExt cx="2600325" cy="1152525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3F90F776-9825-45B8-960C-9F0D8C6AC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3081" y="2169318"/>
              <a:ext cx="2600325" cy="1152525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C0A1D1F2-64EE-437C-BB91-7F2986019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4806" y="2964655"/>
              <a:ext cx="160626" cy="2524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288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843939E-8A8E-4BE9-B80B-CF64DC13C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980" y="3427836"/>
            <a:ext cx="2059263" cy="1547812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441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ESTRUTURA DE DADOS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- PILHA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65C0831-99A8-41E8-BCA2-7F5416D3F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165" y="3682629"/>
            <a:ext cx="2781300" cy="10382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8672D9A-F08A-41AF-953E-3952CC00F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945" y="1763844"/>
            <a:ext cx="2043112" cy="17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441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PILHA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- EXEMPLO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4094512-EAA6-4F34-9ABD-F08CCCE3F51E}"/>
              </a:ext>
            </a:extLst>
          </p:cNvPr>
          <p:cNvSpPr txBox="1"/>
          <p:nvPr/>
        </p:nvSpPr>
        <p:spPr>
          <a:xfrm>
            <a:off x="939416" y="1423706"/>
            <a:ext cx="7247322" cy="318469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 novo projeto chamado “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projeto_pilha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”, e adicione a seguinte classe: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E20FF1-4826-4BEE-B11C-EE6406E8B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080" y="1783206"/>
            <a:ext cx="2997995" cy="324576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B843D7D-8232-4509-A03A-96482A52E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900" y="1742175"/>
            <a:ext cx="2997995" cy="336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1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441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PILHA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- EXEMPLO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4094512-EAA6-4F34-9ABD-F08CCCE3F51E}"/>
              </a:ext>
            </a:extLst>
          </p:cNvPr>
          <p:cNvSpPr txBox="1"/>
          <p:nvPr/>
        </p:nvSpPr>
        <p:spPr>
          <a:xfrm>
            <a:off x="939416" y="1423706"/>
            <a:ext cx="7247322" cy="318469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Adicione uma classe de implementação e monte o código abaixo: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19CE0D6-C239-4ADE-98EE-51F15AFE4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20" y="1845016"/>
            <a:ext cx="4975860" cy="32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6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441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ESTRUTURA DE DADOS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- FILA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423706"/>
            <a:ext cx="7247322" cy="1426465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FIFO -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First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First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Out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inserções são feitas no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ﬁm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da lista e remoções são feitas no início da lista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podemos imaginar que 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ﬁla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dentro da programação funciona igual a uma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ﬁla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de banco ou 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ﬁla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de ônibus, na computação temos 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ﬁla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de processos e 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ﬁla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de impressão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usaremos um vetor para representar uma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ﬁla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DA9D41A-9503-4263-86A3-6456412D5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788" y="2850171"/>
            <a:ext cx="1328866" cy="215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8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441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ESTRUTURA DE DADOS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- FILA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05FE50F-69F5-45DB-9648-5B8A53831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903571"/>
            <a:ext cx="4687253" cy="30191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EF31551-BF97-4A9E-AD1A-74FDE3BB2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312" y="2487979"/>
            <a:ext cx="2817375" cy="210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7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441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ESTRUTURA DE DADOS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- FILA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29577D8-B8A8-4099-ABE8-223C3D8A7D7B}"/>
              </a:ext>
            </a:extLst>
          </p:cNvPr>
          <p:cNvGrpSpPr/>
          <p:nvPr/>
        </p:nvGrpSpPr>
        <p:grpSpPr>
          <a:xfrm>
            <a:off x="1801178" y="1859041"/>
            <a:ext cx="2222182" cy="1023494"/>
            <a:chOff x="1801178" y="2026681"/>
            <a:chExt cx="2222182" cy="1023494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D0B6E22F-8AB0-4A48-9159-585876A61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1178" y="2026681"/>
              <a:ext cx="2222182" cy="1023494"/>
            </a:xfrm>
            <a:prstGeom prst="rect">
              <a:avLst/>
            </a:prstGeom>
          </p:spPr>
        </p:pic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26101541-625E-4E2E-AE2D-36DD0F417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6675" y="2776331"/>
              <a:ext cx="123825" cy="257175"/>
            </a:xfrm>
            <a:prstGeom prst="rect">
              <a:avLst/>
            </a:prstGeom>
          </p:spPr>
        </p:pic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9B036538-BB83-4CD4-8C78-E5ED39835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25139"/>
            <a:ext cx="1873122" cy="194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6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441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ESTRUTURA DE DADOS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- FILA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C083CF1-5709-4F17-95A0-B829D17DE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471" y="2422619"/>
            <a:ext cx="2705100" cy="12287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45A3C10-F891-4F88-878B-431BF6A7B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1175797"/>
            <a:ext cx="1873122" cy="194697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4B27FC8-4758-4C0E-877B-968CD7BAF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530" y="3036982"/>
            <a:ext cx="1961185" cy="194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7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441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FILA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- EXEMPLO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0C8EB9F-EDAD-45B2-ABC3-073E94EFE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68" y="1840401"/>
            <a:ext cx="2604132" cy="3131373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89052D41-EFA1-443F-BBC0-32E5248AC021}"/>
              </a:ext>
            </a:extLst>
          </p:cNvPr>
          <p:cNvSpPr txBox="1"/>
          <p:nvPr/>
        </p:nvSpPr>
        <p:spPr>
          <a:xfrm>
            <a:off x="939416" y="1423706"/>
            <a:ext cx="7247322" cy="318469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 novo projeto chamado “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projeto_fila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”, e adicione a seguinte classe: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7FC0337-377A-477A-82F7-9702DACC4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63" y="1840401"/>
            <a:ext cx="3288484" cy="313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2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441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FILA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- EXEMPLO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C9ABA81-F110-4BA6-87CF-E8D4E7920D69}"/>
              </a:ext>
            </a:extLst>
          </p:cNvPr>
          <p:cNvSpPr txBox="1"/>
          <p:nvPr/>
        </p:nvSpPr>
        <p:spPr>
          <a:xfrm>
            <a:off x="939416" y="1423706"/>
            <a:ext cx="7247322" cy="318469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Adicione uma classe de implementação e monte o código abaixo: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2BE34DB-496F-4855-90EF-1B48FCF93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0" y="1819655"/>
            <a:ext cx="3204023" cy="317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6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382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POLIMORFISMO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423706"/>
            <a:ext cx="5564891" cy="2470212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palavra polimorfismo significa: 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qualidade ou estado de ser capaz de assumir diferentes formas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(dicionário Houaiss).</a:t>
            </a:r>
          </a:p>
          <a:p>
            <a:pPr>
              <a:lnSpc>
                <a:spcPct val="150000"/>
              </a:lnSpc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contexto da OO, polimorfismo significa ter múltiplos comportamentos. </a:t>
            </a:r>
            <a:b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</a:b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capacidade polimórfica decorre diretamente do mecanismo de herança.</a:t>
            </a:r>
          </a:p>
          <a:p>
            <a:pPr>
              <a:lnSpc>
                <a:spcPct val="150000"/>
              </a:lnSpc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Uma operação polimórfica resulta em diferentes ações dependendo do objeto que está sendo referenciado.</a:t>
            </a:r>
          </a:p>
          <a:p>
            <a:pPr marL="171450" indent="-171450">
              <a:lnSpc>
                <a:spcPct val="150000"/>
              </a:lnSpc>
              <a:spcAft>
                <a:spcPts val="9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130C9B9-39EC-4C19-BA2C-97A2F9A2D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5763" y="1525221"/>
            <a:ext cx="1796106" cy="1773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9155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176793"/>
            <a:ext cx="6266760" cy="2035862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1-) Você deve montar um classe Fila com dois vetores, um irá armazenar o número da senha para pessoas sem necessidade preferencial, e outro que irá armazenar números de senha para pessoas preferenciais. 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No teste você poderá adicionar pessoas preferencias e não preferenciais, MAS, para retirar da fila uma pessoa não preferencial o seu sistema deverá verificar se existem pessoas na fila preferencial, caso exista, deverá atender primeiro as pessoas que estão na fila presencial.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96420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176793"/>
            <a:ext cx="6266760" cy="318469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Na classe Fila: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DESCANSOS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- SOLUÇÃO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C560D39-6076-4D4F-8ABF-DEAE5C054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655" y="1280159"/>
            <a:ext cx="2399926" cy="376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176793"/>
            <a:ext cx="6266760" cy="318469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Ainda na classe Fila: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DESCANSOS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- SOLUÇÃO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44F78C6-5CCE-45A1-8505-63C488F74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095" y="1594151"/>
            <a:ext cx="4518517" cy="337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3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176793"/>
            <a:ext cx="6266760" cy="318469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Ainda na classe Fila: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DESCANSOS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- SOLUÇÃO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F2E47D2-35F0-44F9-861B-0CB514FE0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027" y="1281902"/>
            <a:ext cx="3737773" cy="364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2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176793"/>
            <a:ext cx="6266760" cy="318469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Na classe de implementação: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DESCANSOS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- SOLUÇÃO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79A5DBE-CDA3-4397-81F1-3E008AEA5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927" y="1894046"/>
            <a:ext cx="61436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176793"/>
            <a:ext cx="6266760" cy="1149466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2-) Usando o mesmo caso do descanso anterior, crie uma classe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FilaPreferencial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e outra classe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FilaConvencional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, cada uma irá gerenciar o seu vetor, MAS a fila convencional somente poderá atender um cliente caso o vetor da classe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FilaPresencial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esteja vazio.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73310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DESCANSOS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- SOLUÇÃO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ED47E1B-7B9D-4E4F-9DF5-EA0C04810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39" y="926973"/>
            <a:ext cx="3047340" cy="408908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1ED2A52-43AC-49F5-B270-3328754B6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562" y="926973"/>
            <a:ext cx="3047340" cy="408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0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DESCANSOS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- SOLUÇÃO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C6A8570-9F55-4BD7-9947-4F871834C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04" y="1334977"/>
            <a:ext cx="5263515" cy="334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7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FA877BE-5398-4EDC-B65B-96BA86B0EA04}"/>
              </a:ext>
            </a:extLst>
          </p:cNvPr>
          <p:cNvGrpSpPr/>
          <p:nvPr/>
        </p:nvGrpSpPr>
        <p:grpSpPr>
          <a:xfrm>
            <a:off x="765546" y="1043194"/>
            <a:ext cx="3489987" cy="3407574"/>
            <a:chOff x="344951" y="925105"/>
            <a:chExt cx="4155631" cy="4188161"/>
          </a:xfrm>
        </p:grpSpPr>
        <p:pic>
          <p:nvPicPr>
            <p:cNvPr id="17" name="Picture 3" descr="caomputador.png">
              <a:extLst>
                <a:ext uri="{FF2B5EF4-FFF2-40B4-BE49-F238E27FC236}">
                  <a16:creationId xmlns:a16="http://schemas.microsoft.com/office/drawing/2014/main" id="{64B4117E-4256-47CD-8DB0-5EEF42035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63" y="925105"/>
              <a:ext cx="3062891" cy="273363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4" descr="chicara.png">
              <a:extLst>
                <a:ext uri="{FF2B5EF4-FFF2-40B4-BE49-F238E27FC236}">
                  <a16:creationId xmlns:a16="http://schemas.microsoft.com/office/drawing/2014/main" id="{F6E24563-F63A-4D4C-B08A-AC860BBD2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76259">
              <a:off x="2941023" y="2380297"/>
              <a:ext cx="1559559" cy="1650015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Picture 6" descr="livros.png">
              <a:extLst>
                <a:ext uri="{FF2B5EF4-FFF2-40B4-BE49-F238E27FC236}">
                  <a16:creationId xmlns:a16="http://schemas.microsoft.com/office/drawing/2014/main" id="{FFFDC8AF-9688-4CE9-9AD4-A1B6B1585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7626">
              <a:off x="344951" y="3412331"/>
              <a:ext cx="2064241" cy="1700935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extBox 59">
            <a:extLst>
              <a:ext uri="{FF2B5EF4-FFF2-40B4-BE49-F238E27FC236}">
                <a16:creationId xmlns:a16="http://schemas.microsoft.com/office/drawing/2014/main" id="{4A6AFD8C-7A35-4330-B556-17D87BC6AE36}"/>
              </a:ext>
            </a:extLst>
          </p:cNvPr>
          <p:cNvSpPr txBox="1"/>
          <p:nvPr/>
        </p:nvSpPr>
        <p:spPr>
          <a:xfrm>
            <a:off x="939416" y="557641"/>
            <a:ext cx="6815290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REFERÊNCIAS </a:t>
            </a:r>
            <a:r>
              <a:rPr lang="pt-BR" sz="1799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BIBLIOGRÁFICAS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8B5103BA-31F5-4CC1-A2D7-E1032C977580}"/>
              </a:ext>
            </a:extLst>
          </p:cNvPr>
          <p:cNvSpPr txBox="1"/>
          <p:nvPr/>
        </p:nvSpPr>
        <p:spPr>
          <a:xfrm>
            <a:off x="4571999" y="1354076"/>
            <a:ext cx="3523130" cy="2023011"/>
          </a:xfrm>
          <a:prstGeom prst="rect">
            <a:avLst/>
          </a:prstGeom>
          <a:noFill/>
        </p:spPr>
        <p:txBody>
          <a:bodyPr wrap="square" tIns="46757" rtlCol="0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F0265D"/>
                </a:solidFill>
                <a:latin typeface="Gotham HTF" pitchFamily="50" charset="0"/>
              </a:rPr>
              <a:t>Java: Como Programar, 8ª edição</a:t>
            </a: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Deitel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&amp;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Deitel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pt-BR" sz="1200" dirty="0">
              <a:latin typeface="Gotham HTF Light" pitchFamily="50" charset="0"/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F0265D"/>
                </a:solidFill>
                <a:latin typeface="Gotham HTF" pitchFamily="50" charset="0"/>
              </a:rPr>
              <a:t>Construção de Algoritmos e Estruturas de Dados</a:t>
            </a: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Forbellone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&amp;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Eberspacher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2010.</a:t>
            </a:r>
          </a:p>
        </p:txBody>
      </p:sp>
    </p:spTree>
    <p:extLst>
      <p:ext uri="{BB962C8B-B14F-4D97-AF65-F5344CB8AC3E}">
        <p14:creationId xmlns:p14="http://schemas.microsoft.com/office/powerpoint/2010/main" val="127794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4229" y="2381"/>
            <a:ext cx="9135542" cy="5138742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4230" y="2381"/>
            <a:ext cx="9135542" cy="5138743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99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43171" y="4155058"/>
            <a:ext cx="4028830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561"/>
            <a:r>
              <a:rPr lang="en-US" sz="2798" dirty="0">
                <a:solidFill>
                  <a:srgbClr val="E8E8E8"/>
                </a:solidFill>
                <a:latin typeface="Gotham HTF" pitchFamily="50" charset="0"/>
                <a:cs typeface="Gotham HTF Light"/>
              </a:rPr>
              <a:t>DÚVIDAS….</a:t>
            </a:r>
          </a:p>
        </p:txBody>
      </p:sp>
    </p:spTree>
    <p:extLst>
      <p:ext uri="{BB962C8B-B14F-4D97-AF65-F5344CB8AC3E}">
        <p14:creationId xmlns:p14="http://schemas.microsoft.com/office/powerpoint/2010/main" val="336748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382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POLIMORFISMO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5593647" y="1280403"/>
            <a:ext cx="3177974" cy="773594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Por meio do polimorfismo é possível esconder diversas implementações diferentes por trás de uma interface única.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C8C7B5C1-3627-4492-8FBE-7F55750C3CB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2489005" y="3494983"/>
            <a:ext cx="991790" cy="425054"/>
            <a:chOff x="962" y="2832"/>
            <a:chExt cx="1744" cy="528"/>
          </a:xfrm>
        </p:grpSpPr>
        <p:sp>
          <p:nvSpPr>
            <p:cNvPr id="9" name="AutoShape 5">
              <a:extLst>
                <a:ext uri="{FF2B5EF4-FFF2-40B4-BE49-F238E27FC236}">
                  <a16:creationId xmlns:a16="http://schemas.microsoft.com/office/drawing/2014/main" id="{AE47B54D-8496-4904-8E1D-F1914BBC7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0" y="2912"/>
              <a:ext cx="96" cy="150"/>
            </a:xfrm>
            <a:prstGeom prst="rightBracket">
              <a:avLst>
                <a:gd name="adj" fmla="val 78125"/>
              </a:avLst>
            </a:prstGeom>
            <a:solidFill>
              <a:srgbClr val="F0265D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0" name="AutoShape 6">
              <a:extLst>
                <a:ext uri="{FF2B5EF4-FFF2-40B4-BE49-F238E27FC236}">
                  <a16:creationId xmlns:a16="http://schemas.microsoft.com/office/drawing/2014/main" id="{672439D2-484F-4CB9-9215-372166B23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" y="2832"/>
              <a:ext cx="1648" cy="52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vert="eaVert" wrap="none" anchor="ctr"/>
            <a:lstStyle/>
            <a:p>
              <a:pPr algn="ctr"/>
              <a:endParaRPr lang="pt-BR" sz="1350"/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6A0A7DE3-577B-4E4D-9A5B-EFEBD63E2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2905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>
                <a:solidFill>
                  <a:srgbClr val="F0265D"/>
                </a:solidFill>
              </a:endParaRP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B5412442-3589-42E2-8FD3-173203733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3064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7C188BAA-5E53-4D6A-A89C-34CF2A2B3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3227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E7A071DE-06BD-4F89-BEB6-EE50331A8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" y="2903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C315143E-7EBD-4C73-8F8F-A5A5F82CC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" y="3062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07B0BBBE-63A0-4234-90F7-7954E91E9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" y="3225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122B218E-E980-453C-93C1-5B6775E62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2905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B754B81E-C538-4ABF-B1A6-FC2EE4335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3064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9" name="Rectangle 15">
              <a:extLst>
                <a:ext uri="{FF2B5EF4-FFF2-40B4-BE49-F238E27FC236}">
                  <a16:creationId xmlns:a16="http://schemas.microsoft.com/office/drawing/2014/main" id="{A39E84F2-789A-464F-BB39-D39086123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3227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0" name="Rectangle 16">
              <a:extLst>
                <a:ext uri="{FF2B5EF4-FFF2-40B4-BE49-F238E27FC236}">
                  <a16:creationId xmlns:a16="http://schemas.microsoft.com/office/drawing/2014/main" id="{EC5F6E8B-890C-4E7F-B00E-30451D83E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4" y="2903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1" name="Rectangle 17">
              <a:extLst>
                <a:ext uri="{FF2B5EF4-FFF2-40B4-BE49-F238E27FC236}">
                  <a16:creationId xmlns:a16="http://schemas.microsoft.com/office/drawing/2014/main" id="{05B030B4-27EF-4537-9FBF-858747E70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4" y="3062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2" name="Rectangle 18">
              <a:extLst>
                <a:ext uri="{FF2B5EF4-FFF2-40B4-BE49-F238E27FC236}">
                  <a16:creationId xmlns:a16="http://schemas.microsoft.com/office/drawing/2014/main" id="{08D2E345-42D6-4114-BAF7-1519248E3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4" y="3225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grpSp>
        <p:nvGrpSpPr>
          <p:cNvPr id="23" name="Group 19">
            <a:extLst>
              <a:ext uri="{FF2B5EF4-FFF2-40B4-BE49-F238E27FC236}">
                <a16:creationId xmlns:a16="http://schemas.microsoft.com/office/drawing/2014/main" id="{DDFB489D-E201-4833-A4D2-308B885B064C}"/>
              </a:ext>
            </a:extLst>
          </p:cNvPr>
          <p:cNvGrpSpPr>
            <a:grpSpLocks/>
          </p:cNvGrpSpPr>
          <p:nvPr/>
        </p:nvGrpSpPr>
        <p:grpSpPr bwMode="auto">
          <a:xfrm>
            <a:off x="742358" y="1559028"/>
            <a:ext cx="1369219" cy="991790"/>
            <a:chOff x="1013" y="1607"/>
            <a:chExt cx="1150" cy="833"/>
          </a:xfrm>
        </p:grpSpPr>
        <p:sp>
          <p:nvSpPr>
            <p:cNvPr id="24" name="Rectangle 20">
              <a:extLst>
                <a:ext uri="{FF2B5EF4-FFF2-40B4-BE49-F238E27FC236}">
                  <a16:creationId xmlns:a16="http://schemas.microsoft.com/office/drawing/2014/main" id="{A08FE8C0-6CD7-4309-89EA-D5CDEA1F0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" y="1607"/>
              <a:ext cx="1150" cy="833"/>
            </a:xfrm>
            <a:prstGeom prst="rect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" name="AutoShape 21">
              <a:extLst>
                <a:ext uri="{FF2B5EF4-FFF2-40B4-BE49-F238E27FC236}">
                  <a16:creationId xmlns:a16="http://schemas.microsoft.com/office/drawing/2014/main" id="{93B70F09-7A48-4E9B-898C-3DA07865C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" y="1693"/>
              <a:ext cx="920" cy="661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6" name="Rectangle 22">
              <a:extLst>
                <a:ext uri="{FF2B5EF4-FFF2-40B4-BE49-F238E27FC236}">
                  <a16:creationId xmlns:a16="http://schemas.microsoft.com/office/drawing/2014/main" id="{43266236-4941-45CA-AEB6-E9F0DF503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2383"/>
              <a:ext cx="230" cy="28"/>
            </a:xfrm>
            <a:prstGeom prst="rect">
              <a:avLst/>
            </a:prstGeom>
            <a:solidFill>
              <a:srgbClr val="F0265D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grpSp>
        <p:nvGrpSpPr>
          <p:cNvPr id="27" name="Group 23">
            <a:extLst>
              <a:ext uri="{FF2B5EF4-FFF2-40B4-BE49-F238E27FC236}">
                <a16:creationId xmlns:a16="http://schemas.microsoft.com/office/drawing/2014/main" id="{76E54165-4AD9-4C11-8B88-79CBD1747553}"/>
              </a:ext>
            </a:extLst>
          </p:cNvPr>
          <p:cNvGrpSpPr>
            <a:grpSpLocks/>
          </p:cNvGrpSpPr>
          <p:nvPr/>
        </p:nvGrpSpPr>
        <p:grpSpPr bwMode="auto">
          <a:xfrm>
            <a:off x="2300886" y="1417342"/>
            <a:ext cx="1369219" cy="991791"/>
            <a:chOff x="2322" y="1488"/>
            <a:chExt cx="1150" cy="833"/>
          </a:xfrm>
        </p:grpSpPr>
        <p:sp>
          <p:nvSpPr>
            <p:cNvPr id="28" name="Rectangle 24">
              <a:extLst>
                <a:ext uri="{FF2B5EF4-FFF2-40B4-BE49-F238E27FC236}">
                  <a16:creationId xmlns:a16="http://schemas.microsoft.com/office/drawing/2014/main" id="{B644E3EA-8D66-4FD6-9BAA-5DDA5BF80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2" y="1488"/>
              <a:ext cx="1150" cy="833"/>
            </a:xfrm>
            <a:prstGeom prst="rect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9" name="AutoShape 25">
              <a:extLst>
                <a:ext uri="{FF2B5EF4-FFF2-40B4-BE49-F238E27FC236}">
                  <a16:creationId xmlns:a16="http://schemas.microsoft.com/office/drawing/2014/main" id="{429A9D34-7672-463D-BFC9-E0C3597F1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7" y="1574"/>
              <a:ext cx="920" cy="661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62C51CE5-6FEC-40EE-A5C1-8D968AEDE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" y="2264"/>
              <a:ext cx="230" cy="28"/>
            </a:xfrm>
            <a:prstGeom prst="rect">
              <a:avLst/>
            </a:prstGeom>
            <a:solidFill>
              <a:srgbClr val="F0265D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grpSp>
        <p:nvGrpSpPr>
          <p:cNvPr id="31" name="Group 27">
            <a:extLst>
              <a:ext uri="{FF2B5EF4-FFF2-40B4-BE49-F238E27FC236}">
                <a16:creationId xmlns:a16="http://schemas.microsoft.com/office/drawing/2014/main" id="{F9800B38-A5B6-4E3D-AA8C-9509A93277BA}"/>
              </a:ext>
            </a:extLst>
          </p:cNvPr>
          <p:cNvGrpSpPr>
            <a:grpSpLocks/>
          </p:cNvGrpSpPr>
          <p:nvPr/>
        </p:nvGrpSpPr>
        <p:grpSpPr bwMode="auto">
          <a:xfrm>
            <a:off x="3858223" y="1559028"/>
            <a:ext cx="1369219" cy="991790"/>
            <a:chOff x="3630" y="1607"/>
            <a:chExt cx="1150" cy="833"/>
          </a:xfrm>
        </p:grpSpPr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3ADBB16D-37FA-4E82-83E8-3EA59434B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0" y="1607"/>
              <a:ext cx="1150" cy="833"/>
            </a:xfrm>
            <a:prstGeom prst="rect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33" name="AutoShape 29">
              <a:extLst>
                <a:ext uri="{FF2B5EF4-FFF2-40B4-BE49-F238E27FC236}">
                  <a16:creationId xmlns:a16="http://schemas.microsoft.com/office/drawing/2014/main" id="{7BF15E19-0374-49EE-8B1B-956172346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5" y="1693"/>
              <a:ext cx="920" cy="661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AAAC3E7E-3FA3-4CE9-A4F3-83C9FD5CD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" y="2383"/>
              <a:ext cx="230" cy="28"/>
            </a:xfrm>
            <a:prstGeom prst="rect">
              <a:avLst/>
            </a:prstGeom>
            <a:solidFill>
              <a:srgbClr val="F0265D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 dirty="0"/>
            </a:p>
          </p:txBody>
        </p:sp>
      </p:grpSp>
      <p:sp>
        <p:nvSpPr>
          <p:cNvPr id="38" name="Line 34">
            <a:extLst>
              <a:ext uri="{FF2B5EF4-FFF2-40B4-BE49-F238E27FC236}">
                <a16:creationId xmlns:a16="http://schemas.microsoft.com/office/drawing/2014/main" id="{6D963ECF-290F-4902-A596-DBDA5EBC606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05634" y="2786561"/>
            <a:ext cx="566738" cy="377429"/>
          </a:xfrm>
          <a:prstGeom prst="lin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39" name="Line 35">
            <a:extLst>
              <a:ext uri="{FF2B5EF4-FFF2-40B4-BE49-F238E27FC236}">
                <a16:creationId xmlns:a16="http://schemas.microsoft.com/office/drawing/2014/main" id="{A7395F58-C708-47F9-B62A-181B5EFC22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14057" y="2786562"/>
            <a:ext cx="0" cy="330994"/>
          </a:xfrm>
          <a:prstGeom prst="lin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40" name="Line 36">
            <a:extLst>
              <a:ext uri="{FF2B5EF4-FFF2-40B4-BE49-F238E27FC236}">
                <a16:creationId xmlns:a16="http://schemas.microsoft.com/office/drawing/2014/main" id="{B0AEE1BA-B687-4C87-A315-8E7ED42D21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55742" y="2786561"/>
            <a:ext cx="850106" cy="377429"/>
          </a:xfrm>
          <a:prstGeom prst="lin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41" name="Line 37">
            <a:extLst>
              <a:ext uri="{FF2B5EF4-FFF2-40B4-BE49-F238E27FC236}">
                <a16:creationId xmlns:a16="http://schemas.microsoft.com/office/drawing/2014/main" id="{E2254859-2E3A-4CC1-94E5-D6D442CD988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89004" y="2786562"/>
            <a:ext cx="330994" cy="330994"/>
          </a:xfrm>
          <a:prstGeom prst="lin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42" name="Line 38">
            <a:extLst>
              <a:ext uri="{FF2B5EF4-FFF2-40B4-BE49-F238E27FC236}">
                <a16:creationId xmlns:a16="http://schemas.microsoft.com/office/drawing/2014/main" id="{EA4BA71F-1D19-4588-9F26-DA00E210C9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08117" y="2786562"/>
            <a:ext cx="378619" cy="330994"/>
          </a:xfrm>
          <a:prstGeom prst="lin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BCEF114-DA6D-46D8-B0C8-C559D7C5E5F0}"/>
              </a:ext>
            </a:extLst>
          </p:cNvPr>
          <p:cNvSpPr/>
          <p:nvPr/>
        </p:nvSpPr>
        <p:spPr>
          <a:xfrm>
            <a:off x="3923496" y="2659604"/>
            <a:ext cx="1202788" cy="2539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 err="1">
                <a:solidFill>
                  <a:srgbClr val="F0265D"/>
                </a:solidFill>
                <a:latin typeface="Gotham HTF Light" pitchFamily="50" charset="0"/>
              </a:rPr>
              <a:t>Fabricante</a:t>
            </a:r>
            <a:r>
              <a:rPr lang="en-US" sz="1200" dirty="0">
                <a:solidFill>
                  <a:srgbClr val="F0265D"/>
                </a:solidFill>
                <a:latin typeface="Gotham HTF Light" pitchFamily="50" charset="0"/>
              </a:rPr>
              <a:t> C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68CF408A-A025-4355-BCEF-0120806DD276}"/>
              </a:ext>
            </a:extLst>
          </p:cNvPr>
          <p:cNvSpPr/>
          <p:nvPr/>
        </p:nvSpPr>
        <p:spPr>
          <a:xfrm>
            <a:off x="2381592" y="2486211"/>
            <a:ext cx="1202788" cy="2539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 err="1">
                <a:solidFill>
                  <a:srgbClr val="F0265D"/>
                </a:solidFill>
                <a:latin typeface="Gotham HTF Light" pitchFamily="50" charset="0"/>
              </a:rPr>
              <a:t>Fabricante</a:t>
            </a:r>
            <a:r>
              <a:rPr lang="en-US" sz="1200" dirty="0">
                <a:solidFill>
                  <a:srgbClr val="F0265D"/>
                </a:solidFill>
                <a:latin typeface="Gotham HTF Light" pitchFamily="50" charset="0"/>
              </a:rPr>
              <a:t> B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98A90C9-F6CF-4E28-ACA7-0EA342305370}"/>
              </a:ext>
            </a:extLst>
          </p:cNvPr>
          <p:cNvSpPr/>
          <p:nvPr/>
        </p:nvSpPr>
        <p:spPr>
          <a:xfrm>
            <a:off x="825573" y="2653212"/>
            <a:ext cx="1202788" cy="2539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 err="1">
                <a:solidFill>
                  <a:srgbClr val="F0265D"/>
                </a:solidFill>
                <a:latin typeface="Gotham HTF Light" pitchFamily="50" charset="0"/>
              </a:rPr>
              <a:t>Fabricante</a:t>
            </a:r>
            <a:r>
              <a:rPr lang="en-US" sz="1200" dirty="0">
                <a:solidFill>
                  <a:srgbClr val="F0265D"/>
                </a:solidFill>
                <a:latin typeface="Gotham HTF Light" pitchFamily="50" charset="0"/>
              </a:rPr>
              <a:t> A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E9A654C-E602-4F61-B241-F3155EC1BB03}"/>
              </a:ext>
            </a:extLst>
          </p:cNvPr>
          <p:cNvSpPr/>
          <p:nvPr/>
        </p:nvSpPr>
        <p:spPr>
          <a:xfrm>
            <a:off x="3263983" y="3999293"/>
            <a:ext cx="1462324" cy="2539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 err="1">
                <a:solidFill>
                  <a:srgbClr val="F0265D"/>
                </a:solidFill>
                <a:latin typeface="Gotham HTF Light" pitchFamily="50" charset="0"/>
              </a:rPr>
              <a:t>Controle</a:t>
            </a:r>
            <a:r>
              <a:rPr lang="en-US" sz="1200" dirty="0">
                <a:solidFill>
                  <a:srgbClr val="F0265D"/>
                </a:solidFill>
                <a:latin typeface="Gotham HTF Light" pitchFamily="50" charset="0"/>
              </a:rPr>
              <a:t> </a:t>
            </a:r>
            <a:r>
              <a:rPr lang="en-US" sz="1200" dirty="0" err="1">
                <a:solidFill>
                  <a:srgbClr val="F0265D"/>
                </a:solidFill>
                <a:latin typeface="Gotham HTF Light" pitchFamily="50" charset="0"/>
              </a:rPr>
              <a:t>Remoto</a:t>
            </a:r>
            <a:endParaRPr lang="en-US" sz="1200" dirty="0">
              <a:solidFill>
                <a:srgbClr val="F0265D"/>
              </a:solidFill>
              <a:latin typeface="Gotham HTF Light" pitchFamily="50" charset="0"/>
            </a:endParaRP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BA811F2E-3925-4B23-9E82-19D83DC43ED2}"/>
              </a:ext>
            </a:extLst>
          </p:cNvPr>
          <p:cNvSpPr/>
          <p:nvPr/>
        </p:nvSpPr>
        <p:spPr>
          <a:xfrm>
            <a:off x="813170" y="3766044"/>
            <a:ext cx="1675834" cy="4871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F0265D"/>
                </a:solidFill>
                <a:latin typeface="Gotham HTF Light" pitchFamily="50" charset="0"/>
              </a:rPr>
              <a:t>Princípio</a:t>
            </a:r>
            <a:r>
              <a:rPr lang="en-US" sz="1200" dirty="0">
                <a:solidFill>
                  <a:srgbClr val="F0265D"/>
                </a:solidFill>
                <a:latin typeface="Gotham HTF Light" pitchFamily="50" charset="0"/>
              </a:rPr>
              <a:t> OO:</a:t>
            </a:r>
            <a:br>
              <a:rPr lang="en-US" sz="1200" dirty="0">
                <a:solidFill>
                  <a:srgbClr val="F0265D"/>
                </a:solidFill>
                <a:latin typeface="Gotham HTF Light" pitchFamily="50" charset="0"/>
              </a:rPr>
            </a:br>
            <a:r>
              <a:rPr lang="en-US" sz="1200" dirty="0" err="1">
                <a:solidFill>
                  <a:srgbClr val="F0265D"/>
                </a:solidFill>
                <a:latin typeface="Gotham HTF Light" pitchFamily="50" charset="0"/>
              </a:rPr>
              <a:t>Encapsulamento</a:t>
            </a:r>
            <a:endParaRPr lang="en-US" sz="1200" dirty="0">
              <a:solidFill>
                <a:srgbClr val="F0265D"/>
              </a:solidFill>
              <a:latin typeface="Gotham HTF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13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8F54E7D8-CE08-43D5-8803-1A0CEED62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501481F5-1742-45E3-B75E-878490E77AF0}"/>
              </a:ext>
            </a:extLst>
          </p:cNvPr>
          <p:cNvSpPr txBox="1"/>
          <p:nvPr/>
        </p:nvSpPr>
        <p:spPr>
          <a:xfrm>
            <a:off x="1593272" y="2195159"/>
            <a:ext cx="5957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3. R</a:t>
            </a:r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ECURSI</a:t>
            </a:r>
            <a:r>
              <a:rPr lang="en-US" sz="3500" dirty="0">
                <a:solidFill>
                  <a:srgbClr val="ED145B"/>
                </a:solidFill>
                <a:latin typeface="Gotham HTF Light"/>
                <a:cs typeface="Gotham HTF Light"/>
              </a:rPr>
              <a:t>VIDADE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9522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F363303-751A-4012-AA8F-1FCC81C17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2CC1C9-4DD8-48CB-9B5E-D0D910D3FD10}"/>
              </a:ext>
            </a:extLst>
          </p:cNvPr>
          <p:cNvSpPr txBox="1"/>
          <p:nvPr/>
        </p:nvSpPr>
        <p:spPr>
          <a:xfrm>
            <a:off x="692945" y="1135196"/>
            <a:ext cx="7397138" cy="3571235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Técnica de programação aplicada a métodos ou funções. O método chama, direta ou indiretamente, a ele próprio.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Quais tipos de problemas podemos aplicar recursão? </a:t>
            </a:r>
          </a:p>
          <a:p>
            <a:pPr marL="171450" indent="-1714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Naqueles cuja entrada do problema podem ser resolvidos usando uma entrada menor (e teoricamente mais fácil) do mesmo problema, exemplos: fatorial,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mdc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,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ﬁbonacci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, potência, busca binária, ordenação, listas lineares, árvores,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etc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.</a:t>
            </a:r>
          </a:p>
          <a:p>
            <a:pPr marL="171450" indent="-1714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Também é muito utilizado em soluções baseadas em tentativa e erro (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back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tracking).</a:t>
            </a:r>
          </a:p>
          <a:p>
            <a:pPr marL="171450" indent="-1714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/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</a:endParaRPr>
          </a:p>
          <a:p>
            <a:pPr marL="171450" indent="-1714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/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</a:endParaRPr>
          </a:p>
          <a:p>
            <a:pPr marL="171450" indent="-1714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/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</a:endParaRPr>
          </a:p>
          <a:p>
            <a:pPr marL="171450" indent="-1714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/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</a:endParaRPr>
          </a:p>
          <a:p>
            <a:pPr marL="171450" indent="-1714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/>
            </a:pPr>
            <a:r>
              <a:rPr lang="pt-BR" sz="1100" b="1" dirty="0">
                <a:solidFill>
                  <a:srgbClr val="ED145B"/>
                </a:solidFill>
                <a:latin typeface="Gotham HTF Light" pitchFamily="50" charset="0"/>
              </a:rPr>
              <a:t>Todo algoritmo recursivo deve ter, como primeira instrução, sua condição de parada. Senão corremos sério risco que ele nunca termine!</a:t>
            </a:r>
          </a:p>
          <a:p>
            <a:pPr marL="171450" indent="-1714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/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E6796028-B481-4CED-9529-565CEAC46EEF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RECURSIVIDADE: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DEFINIÇÃO</a:t>
            </a:r>
          </a:p>
        </p:txBody>
      </p:sp>
    </p:spTree>
    <p:extLst>
      <p:ext uri="{BB962C8B-B14F-4D97-AF65-F5344CB8AC3E}">
        <p14:creationId xmlns:p14="http://schemas.microsoft.com/office/powerpoint/2010/main" val="95436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F363303-751A-4012-AA8F-1FCC81C17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2CC1C9-4DD8-48CB-9B5E-D0D910D3FD10}"/>
              </a:ext>
            </a:extLst>
          </p:cNvPr>
          <p:cNvSpPr txBox="1"/>
          <p:nvPr/>
        </p:nvSpPr>
        <p:spPr>
          <a:xfrm>
            <a:off x="692945" y="1135196"/>
            <a:ext cx="7397138" cy="3926717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Escreva um método recursivo que dado n ≥ 0 inteiro, calcule n! (fatorial de n).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O fatorial de um número n ≥ 0 é dado pela seguinte fórmula: 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n! = 1·2·3·...·(n−1)·n 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Por exemplo, 6! = 1·2·3·4·5·6 = 720. 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Também podemos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deﬁni-lo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recursivamente: </a:t>
            </a:r>
          </a:p>
          <a:p>
            <a:pPr marL="171450" indent="-1714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/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n! =1 =&gt; se n = 0; </a:t>
            </a:r>
          </a:p>
          <a:p>
            <a:pPr marL="171450" indent="-1714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/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n·(n−1)! =&gt; se n &gt; 0 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Vamos tentar resolver 6! usando a recursividade: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Como n = 6, usamos a segunda linha da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deﬁnição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: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6! = 6·5!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Mas quanto vale 5!? Novamente aplicamos a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deﬁnição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recursiva: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5! = 5·4! e novamente estamos com problemas pois devemos saber quanto vale 4!, e assim continuamos até chegar a 1! que pela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deﬁnição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, sabemos que vale 1. 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E6796028-B481-4CED-9529-565CEAC46EEF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RECURSIVIDADE: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EXEMPLO</a:t>
            </a:r>
          </a:p>
        </p:txBody>
      </p:sp>
    </p:spTree>
    <p:extLst>
      <p:ext uri="{BB962C8B-B14F-4D97-AF65-F5344CB8AC3E}">
        <p14:creationId xmlns:p14="http://schemas.microsoft.com/office/powerpoint/2010/main" val="4917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F363303-751A-4012-AA8F-1FCC81C17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2CC1C9-4DD8-48CB-9B5E-D0D910D3FD10}"/>
              </a:ext>
            </a:extLst>
          </p:cNvPr>
          <p:cNvSpPr txBox="1"/>
          <p:nvPr/>
        </p:nvSpPr>
        <p:spPr>
          <a:xfrm>
            <a:off x="692945" y="1135196"/>
            <a:ext cx="7397138" cy="2149307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public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int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fatorial(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int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n) {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	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if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(n == 0) { //condição de parada 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		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return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1; 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	}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else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{ 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		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return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n * fatorial(n-1); 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	} 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}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E6796028-B481-4CED-9529-565CEAC46EEF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RECURSIVIDADE: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SOLUÇÃO</a:t>
            </a:r>
          </a:p>
        </p:txBody>
      </p:sp>
    </p:spTree>
    <p:extLst>
      <p:ext uri="{BB962C8B-B14F-4D97-AF65-F5344CB8AC3E}">
        <p14:creationId xmlns:p14="http://schemas.microsoft.com/office/powerpoint/2010/main" val="79865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FA877BE-5398-4EDC-B65B-96BA86B0EA04}"/>
              </a:ext>
            </a:extLst>
          </p:cNvPr>
          <p:cNvGrpSpPr/>
          <p:nvPr/>
        </p:nvGrpSpPr>
        <p:grpSpPr>
          <a:xfrm>
            <a:off x="765546" y="1043194"/>
            <a:ext cx="3489987" cy="3407574"/>
            <a:chOff x="344951" y="925105"/>
            <a:chExt cx="4155631" cy="4188161"/>
          </a:xfrm>
        </p:grpSpPr>
        <p:pic>
          <p:nvPicPr>
            <p:cNvPr id="17" name="Picture 3" descr="caomputador.png">
              <a:extLst>
                <a:ext uri="{FF2B5EF4-FFF2-40B4-BE49-F238E27FC236}">
                  <a16:creationId xmlns:a16="http://schemas.microsoft.com/office/drawing/2014/main" id="{64B4117E-4256-47CD-8DB0-5EEF42035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63" y="925105"/>
              <a:ext cx="3062891" cy="273363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4" descr="chicara.png">
              <a:extLst>
                <a:ext uri="{FF2B5EF4-FFF2-40B4-BE49-F238E27FC236}">
                  <a16:creationId xmlns:a16="http://schemas.microsoft.com/office/drawing/2014/main" id="{F6E24563-F63A-4D4C-B08A-AC860BBD2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76259">
              <a:off x="2941023" y="2380297"/>
              <a:ext cx="1559559" cy="1650015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Picture 6" descr="livros.png">
              <a:extLst>
                <a:ext uri="{FF2B5EF4-FFF2-40B4-BE49-F238E27FC236}">
                  <a16:creationId xmlns:a16="http://schemas.microsoft.com/office/drawing/2014/main" id="{FFFDC8AF-9688-4CE9-9AD4-A1B6B1585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7626">
              <a:off x="344951" y="3412331"/>
              <a:ext cx="2064241" cy="1700935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extBox 59">
            <a:extLst>
              <a:ext uri="{FF2B5EF4-FFF2-40B4-BE49-F238E27FC236}">
                <a16:creationId xmlns:a16="http://schemas.microsoft.com/office/drawing/2014/main" id="{4A6AFD8C-7A35-4330-B556-17D87BC6AE36}"/>
              </a:ext>
            </a:extLst>
          </p:cNvPr>
          <p:cNvSpPr txBox="1"/>
          <p:nvPr/>
        </p:nvSpPr>
        <p:spPr>
          <a:xfrm>
            <a:off x="939416" y="557641"/>
            <a:ext cx="6815290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REFERÊNCIAS </a:t>
            </a:r>
            <a:r>
              <a:rPr lang="pt-BR" sz="1799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BIBLIOGRÁFICAS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8B5103BA-31F5-4CC1-A2D7-E1032C977580}"/>
              </a:ext>
            </a:extLst>
          </p:cNvPr>
          <p:cNvSpPr txBox="1"/>
          <p:nvPr/>
        </p:nvSpPr>
        <p:spPr>
          <a:xfrm>
            <a:off x="4571999" y="1354076"/>
            <a:ext cx="3523130" cy="2023011"/>
          </a:xfrm>
          <a:prstGeom prst="rect">
            <a:avLst/>
          </a:prstGeom>
          <a:noFill/>
        </p:spPr>
        <p:txBody>
          <a:bodyPr wrap="square" tIns="46757" rtlCol="0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F0265D"/>
                </a:solidFill>
                <a:latin typeface="Gotham HTF" pitchFamily="50" charset="0"/>
              </a:rPr>
              <a:t>Java: Como Programar, 8ª edição</a:t>
            </a: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Deitel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&amp;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Deitel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pt-BR" sz="1200" dirty="0">
              <a:latin typeface="Gotham HTF Light" pitchFamily="50" charset="0"/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F0265D"/>
                </a:solidFill>
                <a:latin typeface="Gotham HTF" pitchFamily="50" charset="0"/>
              </a:rPr>
              <a:t>Construção de Algoritmos e Estruturas de Dados</a:t>
            </a: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Forbellone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&amp;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Eberspacher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2010.</a:t>
            </a:r>
          </a:p>
        </p:txBody>
      </p:sp>
    </p:spTree>
    <p:extLst>
      <p:ext uri="{BB962C8B-B14F-4D97-AF65-F5344CB8AC3E}">
        <p14:creationId xmlns:p14="http://schemas.microsoft.com/office/powerpoint/2010/main" val="395423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4229" y="2381"/>
            <a:ext cx="9135542" cy="5138742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4230" y="2381"/>
            <a:ext cx="9135542" cy="5138743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99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43171" y="4155058"/>
            <a:ext cx="4028830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561"/>
            <a:r>
              <a:rPr lang="en-US" sz="2798" dirty="0">
                <a:solidFill>
                  <a:srgbClr val="E8E8E8"/>
                </a:solidFill>
                <a:latin typeface="Gotham HTF" pitchFamily="50" charset="0"/>
                <a:cs typeface="Gotham HTF Light"/>
              </a:rPr>
              <a:t>DÚVIDAS….</a:t>
            </a:r>
          </a:p>
        </p:txBody>
      </p:sp>
    </p:spTree>
    <p:extLst>
      <p:ext uri="{BB962C8B-B14F-4D97-AF65-F5344CB8AC3E}">
        <p14:creationId xmlns:p14="http://schemas.microsoft.com/office/powerpoint/2010/main" val="378505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3272" y="1989355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4. COLLECTION</a:t>
            </a:r>
          </a:p>
          <a:p>
            <a:pPr algn="ctr"/>
            <a:r>
              <a:rPr lang="en-US" sz="3500" dirty="0">
                <a:solidFill>
                  <a:srgbClr val="ED145B"/>
                </a:solidFill>
                <a:latin typeface="Gotham HTF Medium" pitchFamily="50" charset="0"/>
                <a:cs typeface="Gotham HTF Light"/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103447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59">
            <a:extLst>
              <a:ext uri="{FF2B5EF4-FFF2-40B4-BE49-F238E27FC236}">
                <a16:creationId xmlns:a16="http://schemas.microsoft.com/office/drawing/2014/main" id="{B7099944-2B8A-4873-9D22-60C35190A0D0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HIERARQUIA DAS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COLLECTIONS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45BD6CB-7002-4F55-B5F4-07C75D126F57}"/>
              </a:ext>
            </a:extLst>
          </p:cNvPr>
          <p:cNvGrpSpPr/>
          <p:nvPr/>
        </p:nvGrpSpPr>
        <p:grpSpPr>
          <a:xfrm>
            <a:off x="1697389" y="1262599"/>
            <a:ext cx="5749222" cy="3514270"/>
            <a:chOff x="1697389" y="1260218"/>
            <a:chExt cx="5749222" cy="351427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C8ECF8C9-AA48-427D-9DB0-1513C550B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389" y="1260218"/>
              <a:ext cx="5749222" cy="3514270"/>
            </a:xfrm>
            <a:prstGeom prst="rect">
              <a:avLst/>
            </a:prstGeom>
          </p:spPr>
        </p:pic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7A9F2A47-05F4-478F-AED9-21C6B9B940D2}"/>
                </a:ext>
              </a:extLst>
            </p:cNvPr>
            <p:cNvSpPr txBox="1"/>
            <p:nvPr/>
          </p:nvSpPr>
          <p:spPr>
            <a:xfrm>
              <a:off x="4177441" y="2907368"/>
              <a:ext cx="1114425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dirty="0" err="1">
                  <a:solidFill>
                    <a:srgbClr val="E7306D"/>
                  </a:solidFill>
                  <a:latin typeface="Gotham HTF Book" pitchFamily="50" charset="0"/>
                  <a:cs typeface="Arial" panose="020B0604020202020204" pitchFamily="34" charset="0"/>
                </a:rPr>
                <a:t>PriorityQueue</a:t>
              </a:r>
              <a:endParaRPr lang="pt-BR" sz="900" dirty="0">
                <a:solidFill>
                  <a:srgbClr val="E7306D"/>
                </a:solidFill>
                <a:latin typeface="Gotham HTF Book" pitchFamily="50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58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59">
            <a:extLst>
              <a:ext uri="{FF2B5EF4-FFF2-40B4-BE49-F238E27FC236}">
                <a16:creationId xmlns:a16="http://schemas.microsoft.com/office/drawing/2014/main" id="{B7099944-2B8A-4873-9D22-60C35190A0D0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HIERARQUIA DAS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COLLECTIONS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B76CAAB-E801-4DEF-B281-825591DFE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23" y="1329158"/>
            <a:ext cx="6547155" cy="207757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D9B1426-DB36-49ED-92CE-28330FED0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647" y="3418354"/>
            <a:ext cx="1432930" cy="153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4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7" y="1193982"/>
            <a:ext cx="6961171" cy="2823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Coleções são estruturas de dados utilizadas para agrupar objetos que permitem de maneira eficiente e prática o armazenamento e a organização de objetos.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 forma contrária ao vetor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as coleções permitem que um número arbitrário de objetos seja armazenado numa estrutura.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ACB5821B-DE34-4F37-81D9-F3287D58D6D4}"/>
              </a:ext>
            </a:extLst>
          </p:cNvPr>
          <p:cNvSpPr txBox="1"/>
          <p:nvPr/>
        </p:nvSpPr>
        <p:spPr>
          <a:xfrm>
            <a:off x="939415" y="557640"/>
            <a:ext cx="6532947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DIFERENÇAS ENTRE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VETORES E COLLECTIONS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488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382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POLIMORFISMO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45" name="Text Placeholder 1">
            <a:extLst>
              <a:ext uri="{FF2B5EF4-FFF2-40B4-BE49-F238E27FC236}">
                <a16:creationId xmlns:a16="http://schemas.microsoft.com/office/drawing/2014/main" id="{5177CD42-6C55-4376-B75B-0DF94F8440EF}"/>
              </a:ext>
            </a:extLst>
          </p:cNvPr>
          <p:cNvSpPr txBox="1">
            <a:spLocks/>
          </p:cNvSpPr>
          <p:nvPr/>
        </p:nvSpPr>
        <p:spPr>
          <a:xfrm>
            <a:off x="1485901" y="1202532"/>
            <a:ext cx="5931589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aplicacaoFinanceira</a:t>
            </a:r>
            <a:r>
              <a:rPr lang="en-US" sz="15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.getValor</a:t>
            </a:r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</a:t>
            </a:r>
          </a:p>
          <a:p>
            <a:pPr marL="42863" indent="0" algn="just">
              <a:buNone/>
            </a:pPr>
            <a:endParaRPr lang="en-US" sz="1500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upo 54">
            <a:extLst>
              <a:ext uri="{FF2B5EF4-FFF2-40B4-BE49-F238E27FC236}">
                <a16:creationId xmlns:a16="http://schemas.microsoft.com/office/drawing/2014/main" id="{C4DF5306-EF0A-4270-AA9D-AC71A04AC200}"/>
              </a:ext>
            </a:extLst>
          </p:cNvPr>
          <p:cNvGrpSpPr/>
          <p:nvPr/>
        </p:nvGrpSpPr>
        <p:grpSpPr>
          <a:xfrm>
            <a:off x="1363879" y="2704673"/>
            <a:ext cx="1912426" cy="1924902"/>
            <a:chOff x="388941" y="2901606"/>
            <a:chExt cx="2880320" cy="2880000"/>
          </a:xfrm>
        </p:grpSpPr>
        <p:grpSp>
          <p:nvGrpSpPr>
            <p:cNvPr id="47" name="Grupo 55">
              <a:extLst>
                <a:ext uri="{FF2B5EF4-FFF2-40B4-BE49-F238E27FC236}">
                  <a16:creationId xmlns:a16="http://schemas.microsoft.com/office/drawing/2014/main" id="{7FFC73B8-FAB4-4BFB-BC6B-E99418F3A63E}"/>
                </a:ext>
              </a:extLst>
            </p:cNvPr>
            <p:cNvGrpSpPr/>
            <p:nvPr/>
          </p:nvGrpSpPr>
          <p:grpSpPr>
            <a:xfrm rot="1003645">
              <a:off x="388941" y="2901606"/>
              <a:ext cx="2880320" cy="2880000"/>
              <a:chOff x="5724128" y="3665482"/>
              <a:chExt cx="2880320" cy="2880000"/>
            </a:xfrm>
          </p:grpSpPr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id="{B33A56AE-8098-455E-8C3C-50DD5425AD49}"/>
                  </a:ext>
                </a:extLst>
              </p:cNvPr>
              <p:cNvSpPr/>
              <p:nvPr/>
            </p:nvSpPr>
            <p:spPr bwMode="auto">
              <a:xfrm>
                <a:off x="5724128" y="3665482"/>
                <a:ext cx="2880320" cy="288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68580" tIns="34290" rIns="6858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pt-BR" sz="1350" b="1" i="1" dirty="0">
                  <a:solidFill>
                    <a:schemeClr val="tx1"/>
                  </a:solidFill>
                  <a:latin typeface="Square721 BT" pitchFamily="34" charset="0"/>
                </a:endParaRPr>
              </a:p>
            </p:txBody>
          </p:sp>
          <p:sp>
            <p:nvSpPr>
              <p:cNvPr id="51" name="Elipse 50">
                <a:extLst>
                  <a:ext uri="{FF2B5EF4-FFF2-40B4-BE49-F238E27FC236}">
                    <a16:creationId xmlns:a16="http://schemas.microsoft.com/office/drawing/2014/main" id="{F043E750-0999-4B17-8704-C81EE98804EA}"/>
                  </a:ext>
                </a:extLst>
              </p:cNvPr>
              <p:cNvSpPr/>
              <p:nvPr/>
            </p:nvSpPr>
            <p:spPr bwMode="auto">
              <a:xfrm>
                <a:off x="6084288" y="4025482"/>
                <a:ext cx="2160000" cy="2160000"/>
              </a:xfrm>
              <a:prstGeom prst="ellipse">
                <a:avLst/>
              </a:prstGeom>
              <a:ln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68580" tIns="34290" rIns="6858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pt-BR" sz="1350" b="1" i="1" dirty="0">
                  <a:solidFill>
                    <a:schemeClr val="tx1"/>
                  </a:solidFill>
                  <a:latin typeface="Square721 BT" pitchFamily="34" charset="0"/>
                </a:endParaRPr>
              </a:p>
            </p:txBody>
          </p:sp>
          <p:cxnSp>
            <p:nvCxnSpPr>
              <p:cNvPr id="52" name="Conector reto 51">
                <a:extLst>
                  <a:ext uri="{FF2B5EF4-FFF2-40B4-BE49-F238E27FC236}">
                    <a16:creationId xmlns:a16="http://schemas.microsoft.com/office/drawing/2014/main" id="{F0C32137-31A8-4DED-AE79-8334B84C7A32}"/>
                  </a:ext>
                </a:extLst>
              </p:cNvPr>
              <p:cNvCxnSpPr>
                <a:stCxn id="50" idx="1"/>
                <a:endCxn id="51" idx="1"/>
              </p:cNvCxnSpPr>
              <p:nvPr/>
            </p:nvCxnSpPr>
            <p:spPr bwMode="auto">
              <a:xfrm>
                <a:off x="6145941" y="4087248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9AD3B5B7-E17B-4331-938A-AFBFA1F26542}"/>
                  </a:ext>
                </a:extLst>
              </p:cNvPr>
              <p:cNvCxnSpPr>
                <a:stCxn id="50" idx="7"/>
                <a:endCxn id="51" idx="7"/>
              </p:cNvCxnSpPr>
              <p:nvPr/>
            </p:nvCxnSpPr>
            <p:spPr bwMode="auto">
              <a:xfrm flipH="1">
                <a:off x="7927963" y="4087248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reto 53">
                <a:extLst>
                  <a:ext uri="{FF2B5EF4-FFF2-40B4-BE49-F238E27FC236}">
                    <a16:creationId xmlns:a16="http://schemas.microsoft.com/office/drawing/2014/main" id="{3726B574-90D1-483E-917A-6F709C4FFD56}"/>
                  </a:ext>
                </a:extLst>
              </p:cNvPr>
              <p:cNvCxnSpPr>
                <a:stCxn id="51" idx="3"/>
                <a:endCxn id="50" idx="3"/>
              </p:cNvCxnSpPr>
              <p:nvPr/>
            </p:nvCxnSpPr>
            <p:spPr bwMode="auto">
              <a:xfrm flipH="1">
                <a:off x="6145941" y="5869157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ector reto 54">
                <a:extLst>
                  <a:ext uri="{FF2B5EF4-FFF2-40B4-BE49-F238E27FC236}">
                    <a16:creationId xmlns:a16="http://schemas.microsoft.com/office/drawing/2014/main" id="{F2A7C31C-7605-4E68-82B0-3A50C977A6F7}"/>
                  </a:ext>
                </a:extLst>
              </p:cNvPr>
              <p:cNvCxnSpPr>
                <a:stCxn id="50" idx="5"/>
                <a:endCxn id="51" idx="5"/>
              </p:cNvCxnSpPr>
              <p:nvPr/>
            </p:nvCxnSpPr>
            <p:spPr bwMode="auto">
              <a:xfrm flipH="1" flipV="1">
                <a:off x="7927963" y="5869157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4D23F224-DB6F-46E9-ADF9-8C15338BC31B}"/>
                </a:ext>
              </a:extLst>
            </p:cNvPr>
            <p:cNvSpPr txBox="1"/>
            <p:nvPr/>
          </p:nvSpPr>
          <p:spPr>
            <a:xfrm>
              <a:off x="882943" y="3704344"/>
              <a:ext cx="707871" cy="117424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</p:txBody>
        </p:sp>
        <p:sp>
          <p:nvSpPr>
            <p:cNvPr id="49" name="Text Box 23">
              <a:extLst>
                <a:ext uri="{FF2B5EF4-FFF2-40B4-BE49-F238E27FC236}">
                  <a16:creationId xmlns:a16="http://schemas.microsoft.com/office/drawing/2014/main" id="{38D59AB0-6EE4-4CE3-B89D-E87A2D502F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201655">
              <a:off x="1436346" y="3036867"/>
              <a:ext cx="1741760" cy="329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0963" tIns="40481" rIns="80963" bIns="404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900" dirty="0" err="1">
                  <a:solidFill>
                    <a:srgbClr val="F0265D"/>
                  </a:solidFill>
                  <a:latin typeface="Gotham HTF Light" pitchFamily="50" charset="0"/>
                </a:rPr>
                <a:t>getValor</a:t>
              </a:r>
              <a:r>
                <a:rPr lang="en-US" sz="900" dirty="0">
                  <a:solidFill>
                    <a:srgbClr val="F0265D"/>
                  </a:solidFill>
                  <a:latin typeface="Gotham HTF Light" pitchFamily="50" charset="0"/>
                </a:rPr>
                <a:t>()</a:t>
              </a:r>
              <a:endParaRPr lang="en-US" sz="900" b="1" dirty="0">
                <a:solidFill>
                  <a:srgbClr val="F0265D"/>
                </a:solidFill>
                <a:latin typeface="Gotham HTF Light" pitchFamily="50" charset="0"/>
              </a:endParaRPr>
            </a:p>
          </p:txBody>
        </p:sp>
      </p:grpSp>
      <p:grpSp>
        <p:nvGrpSpPr>
          <p:cNvPr id="56" name="Grupo 64">
            <a:extLst>
              <a:ext uri="{FF2B5EF4-FFF2-40B4-BE49-F238E27FC236}">
                <a16:creationId xmlns:a16="http://schemas.microsoft.com/office/drawing/2014/main" id="{68E8A29C-4707-48CC-8952-780A8E056D9E}"/>
              </a:ext>
            </a:extLst>
          </p:cNvPr>
          <p:cNvGrpSpPr/>
          <p:nvPr/>
        </p:nvGrpSpPr>
        <p:grpSpPr>
          <a:xfrm>
            <a:off x="3559956" y="2704673"/>
            <a:ext cx="1912426" cy="1924902"/>
            <a:chOff x="388941" y="2901606"/>
            <a:chExt cx="2880320" cy="2880000"/>
          </a:xfrm>
        </p:grpSpPr>
        <p:grpSp>
          <p:nvGrpSpPr>
            <p:cNvPr id="57" name="Grupo 65">
              <a:extLst>
                <a:ext uri="{FF2B5EF4-FFF2-40B4-BE49-F238E27FC236}">
                  <a16:creationId xmlns:a16="http://schemas.microsoft.com/office/drawing/2014/main" id="{37FC2E9A-FF22-4F36-828C-FEB984FC730A}"/>
                </a:ext>
              </a:extLst>
            </p:cNvPr>
            <p:cNvGrpSpPr/>
            <p:nvPr/>
          </p:nvGrpSpPr>
          <p:grpSpPr>
            <a:xfrm rot="1003645">
              <a:off x="388941" y="2901606"/>
              <a:ext cx="2880320" cy="2880000"/>
              <a:chOff x="5724128" y="3665482"/>
              <a:chExt cx="2880320" cy="2880000"/>
            </a:xfrm>
          </p:grpSpPr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1BBBBF5D-C22A-4EC7-B715-7B2241C7B6FD}"/>
                  </a:ext>
                </a:extLst>
              </p:cNvPr>
              <p:cNvSpPr/>
              <p:nvPr/>
            </p:nvSpPr>
            <p:spPr bwMode="auto">
              <a:xfrm>
                <a:off x="5724128" y="3665482"/>
                <a:ext cx="2880320" cy="288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68580" tIns="34290" rIns="6858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pt-BR" sz="1350" b="1" i="1" dirty="0">
                  <a:solidFill>
                    <a:schemeClr val="tx1"/>
                  </a:solidFill>
                  <a:latin typeface="Square721 BT" pitchFamily="34" charset="0"/>
                </a:endParaRPr>
              </a:p>
            </p:txBody>
          </p:sp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8DD14020-2C99-49FE-803E-ABECCC99F5CA}"/>
                  </a:ext>
                </a:extLst>
              </p:cNvPr>
              <p:cNvSpPr/>
              <p:nvPr/>
            </p:nvSpPr>
            <p:spPr bwMode="auto">
              <a:xfrm>
                <a:off x="6084288" y="4025482"/>
                <a:ext cx="2160000" cy="2160000"/>
              </a:xfrm>
              <a:prstGeom prst="ellipse">
                <a:avLst/>
              </a:prstGeom>
              <a:ln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68580" tIns="34290" rIns="6858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pt-BR" sz="1350" b="1" i="1" dirty="0">
                  <a:solidFill>
                    <a:schemeClr val="tx1"/>
                  </a:solidFill>
                  <a:latin typeface="Square721 BT" pitchFamily="34" charset="0"/>
                </a:endParaRPr>
              </a:p>
            </p:txBody>
          </p:sp>
          <p:cxnSp>
            <p:nvCxnSpPr>
              <p:cNvPr id="62" name="Conector reto 61">
                <a:extLst>
                  <a:ext uri="{FF2B5EF4-FFF2-40B4-BE49-F238E27FC236}">
                    <a16:creationId xmlns:a16="http://schemas.microsoft.com/office/drawing/2014/main" id="{CC2209BD-5C62-4618-9C26-6B5708704A08}"/>
                  </a:ext>
                </a:extLst>
              </p:cNvPr>
              <p:cNvCxnSpPr>
                <a:stCxn id="60" idx="1"/>
                <a:endCxn id="61" idx="1"/>
              </p:cNvCxnSpPr>
              <p:nvPr/>
            </p:nvCxnSpPr>
            <p:spPr bwMode="auto">
              <a:xfrm>
                <a:off x="6145941" y="4087248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to 62">
                <a:extLst>
                  <a:ext uri="{FF2B5EF4-FFF2-40B4-BE49-F238E27FC236}">
                    <a16:creationId xmlns:a16="http://schemas.microsoft.com/office/drawing/2014/main" id="{15A2FDB0-95F1-4C06-A1C9-56642B003BED}"/>
                  </a:ext>
                </a:extLst>
              </p:cNvPr>
              <p:cNvCxnSpPr>
                <a:stCxn id="60" idx="7"/>
                <a:endCxn id="61" idx="7"/>
              </p:cNvCxnSpPr>
              <p:nvPr/>
            </p:nvCxnSpPr>
            <p:spPr bwMode="auto">
              <a:xfrm flipH="1">
                <a:off x="7927963" y="4087248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ector reto 63">
                <a:extLst>
                  <a:ext uri="{FF2B5EF4-FFF2-40B4-BE49-F238E27FC236}">
                    <a16:creationId xmlns:a16="http://schemas.microsoft.com/office/drawing/2014/main" id="{A1A1552F-8015-4AC5-A053-E25919A5FEDD}"/>
                  </a:ext>
                </a:extLst>
              </p:cNvPr>
              <p:cNvCxnSpPr>
                <a:stCxn id="61" idx="3"/>
                <a:endCxn id="60" idx="3"/>
              </p:cNvCxnSpPr>
              <p:nvPr/>
            </p:nvCxnSpPr>
            <p:spPr bwMode="auto">
              <a:xfrm flipH="1">
                <a:off x="6145941" y="5869157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ector reto 64">
                <a:extLst>
                  <a:ext uri="{FF2B5EF4-FFF2-40B4-BE49-F238E27FC236}">
                    <a16:creationId xmlns:a16="http://schemas.microsoft.com/office/drawing/2014/main" id="{879F80A3-6C8D-4839-8A2D-3FBFEDA84F2D}"/>
                  </a:ext>
                </a:extLst>
              </p:cNvPr>
              <p:cNvCxnSpPr>
                <a:stCxn id="60" idx="5"/>
                <a:endCxn id="61" idx="5"/>
              </p:cNvCxnSpPr>
              <p:nvPr/>
            </p:nvCxnSpPr>
            <p:spPr bwMode="auto">
              <a:xfrm flipH="1" flipV="1">
                <a:off x="7927963" y="5869157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036463ED-F3D4-450F-B536-0D680B266452}"/>
                </a:ext>
              </a:extLst>
            </p:cNvPr>
            <p:cNvSpPr txBox="1"/>
            <p:nvPr/>
          </p:nvSpPr>
          <p:spPr>
            <a:xfrm>
              <a:off x="882943" y="3704344"/>
              <a:ext cx="707871" cy="117424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</p:txBody>
        </p:sp>
        <p:sp>
          <p:nvSpPr>
            <p:cNvPr id="59" name="Text Box 23">
              <a:extLst>
                <a:ext uri="{FF2B5EF4-FFF2-40B4-BE49-F238E27FC236}">
                  <a16:creationId xmlns:a16="http://schemas.microsoft.com/office/drawing/2014/main" id="{1768A7E4-9081-467C-AA86-188C1766D4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201655">
              <a:off x="1436346" y="3036867"/>
              <a:ext cx="1741760" cy="329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0963" tIns="40481" rIns="80963" bIns="404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900" dirty="0" err="1">
                  <a:solidFill>
                    <a:srgbClr val="F0265D"/>
                  </a:solidFill>
                  <a:latin typeface="Gotham HTF Light" pitchFamily="50" charset="0"/>
                </a:rPr>
                <a:t>getValor</a:t>
              </a:r>
              <a:r>
                <a:rPr lang="en-US" sz="900" dirty="0">
                  <a:solidFill>
                    <a:srgbClr val="F0265D"/>
                  </a:solidFill>
                  <a:latin typeface="Gotham HTF Light" pitchFamily="50" charset="0"/>
                </a:rPr>
                <a:t>()</a:t>
              </a:r>
              <a:endParaRPr lang="en-US" sz="900" b="1" dirty="0">
                <a:solidFill>
                  <a:srgbClr val="F0265D"/>
                </a:solidFill>
                <a:latin typeface="Gotham HTF Light" pitchFamily="50" charset="0"/>
              </a:endParaRPr>
            </a:p>
          </p:txBody>
        </p:sp>
      </p:grpSp>
      <p:grpSp>
        <p:nvGrpSpPr>
          <p:cNvPr id="66" name="Grupo 74">
            <a:extLst>
              <a:ext uri="{FF2B5EF4-FFF2-40B4-BE49-F238E27FC236}">
                <a16:creationId xmlns:a16="http://schemas.microsoft.com/office/drawing/2014/main" id="{B1D72A52-5D48-4FD5-B923-B9CFB39CFB9B}"/>
              </a:ext>
            </a:extLst>
          </p:cNvPr>
          <p:cNvGrpSpPr/>
          <p:nvPr/>
        </p:nvGrpSpPr>
        <p:grpSpPr>
          <a:xfrm>
            <a:off x="5756034" y="2704673"/>
            <a:ext cx="1912426" cy="1924902"/>
            <a:chOff x="388941" y="2901606"/>
            <a:chExt cx="2880320" cy="2880000"/>
          </a:xfrm>
        </p:grpSpPr>
        <p:grpSp>
          <p:nvGrpSpPr>
            <p:cNvPr id="67" name="Grupo 75">
              <a:extLst>
                <a:ext uri="{FF2B5EF4-FFF2-40B4-BE49-F238E27FC236}">
                  <a16:creationId xmlns:a16="http://schemas.microsoft.com/office/drawing/2014/main" id="{99D7D84D-6B08-4CDC-B2E1-CBDF429DC2C6}"/>
                </a:ext>
              </a:extLst>
            </p:cNvPr>
            <p:cNvGrpSpPr/>
            <p:nvPr/>
          </p:nvGrpSpPr>
          <p:grpSpPr>
            <a:xfrm rot="1003645">
              <a:off x="388941" y="2901606"/>
              <a:ext cx="2880320" cy="2880000"/>
              <a:chOff x="5724128" y="3665482"/>
              <a:chExt cx="2880320" cy="2880000"/>
            </a:xfrm>
          </p:grpSpPr>
          <p:sp>
            <p:nvSpPr>
              <p:cNvPr id="70" name="Elipse 69">
                <a:extLst>
                  <a:ext uri="{FF2B5EF4-FFF2-40B4-BE49-F238E27FC236}">
                    <a16:creationId xmlns:a16="http://schemas.microsoft.com/office/drawing/2014/main" id="{E7AB0A04-A2AA-4C48-8A75-0032576A0458}"/>
                  </a:ext>
                </a:extLst>
              </p:cNvPr>
              <p:cNvSpPr/>
              <p:nvPr/>
            </p:nvSpPr>
            <p:spPr bwMode="auto">
              <a:xfrm>
                <a:off x="5724128" y="3665482"/>
                <a:ext cx="2880320" cy="288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68580" tIns="34290" rIns="6858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pt-BR" sz="1350" b="1" i="1" dirty="0">
                  <a:solidFill>
                    <a:schemeClr val="tx1"/>
                  </a:solidFill>
                  <a:latin typeface="Square721 BT" pitchFamily="34" charset="0"/>
                </a:endParaRPr>
              </a:p>
            </p:txBody>
          </p:sp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id="{C97B14E3-E3BB-4DB9-9E3B-639404288844}"/>
                  </a:ext>
                </a:extLst>
              </p:cNvPr>
              <p:cNvSpPr/>
              <p:nvPr/>
            </p:nvSpPr>
            <p:spPr bwMode="auto">
              <a:xfrm>
                <a:off x="6084288" y="4025482"/>
                <a:ext cx="2160000" cy="2160000"/>
              </a:xfrm>
              <a:prstGeom prst="ellipse">
                <a:avLst/>
              </a:prstGeom>
              <a:ln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68580" tIns="34290" rIns="6858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pt-BR" sz="1350" b="1" i="1" dirty="0">
                  <a:solidFill>
                    <a:schemeClr val="tx1"/>
                  </a:solidFill>
                  <a:latin typeface="Square721 BT" pitchFamily="34" charset="0"/>
                </a:endParaRPr>
              </a:p>
            </p:txBody>
          </p:sp>
          <p:cxnSp>
            <p:nvCxnSpPr>
              <p:cNvPr id="72" name="Conector reto 71">
                <a:extLst>
                  <a:ext uri="{FF2B5EF4-FFF2-40B4-BE49-F238E27FC236}">
                    <a16:creationId xmlns:a16="http://schemas.microsoft.com/office/drawing/2014/main" id="{20A60963-C2A9-477C-AB8B-231A5213EC8F}"/>
                  </a:ext>
                </a:extLst>
              </p:cNvPr>
              <p:cNvCxnSpPr>
                <a:stCxn id="70" idx="1"/>
                <a:endCxn id="71" idx="1"/>
              </p:cNvCxnSpPr>
              <p:nvPr/>
            </p:nvCxnSpPr>
            <p:spPr bwMode="auto">
              <a:xfrm>
                <a:off x="6145941" y="4087248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reto 72">
                <a:extLst>
                  <a:ext uri="{FF2B5EF4-FFF2-40B4-BE49-F238E27FC236}">
                    <a16:creationId xmlns:a16="http://schemas.microsoft.com/office/drawing/2014/main" id="{4C3ED3B0-DF4D-4B29-BE4E-8342F275EBC4}"/>
                  </a:ext>
                </a:extLst>
              </p:cNvPr>
              <p:cNvCxnSpPr>
                <a:stCxn id="70" idx="7"/>
                <a:endCxn id="71" idx="7"/>
              </p:cNvCxnSpPr>
              <p:nvPr/>
            </p:nvCxnSpPr>
            <p:spPr bwMode="auto">
              <a:xfrm flipH="1">
                <a:off x="7927963" y="4087248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ector reto 73">
                <a:extLst>
                  <a:ext uri="{FF2B5EF4-FFF2-40B4-BE49-F238E27FC236}">
                    <a16:creationId xmlns:a16="http://schemas.microsoft.com/office/drawing/2014/main" id="{B0AD40BF-54AD-4A00-9BA9-F644F5E60036}"/>
                  </a:ext>
                </a:extLst>
              </p:cNvPr>
              <p:cNvCxnSpPr>
                <a:stCxn id="71" idx="3"/>
                <a:endCxn id="70" idx="3"/>
              </p:cNvCxnSpPr>
              <p:nvPr/>
            </p:nvCxnSpPr>
            <p:spPr bwMode="auto">
              <a:xfrm flipH="1">
                <a:off x="6145941" y="5869157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to 74">
                <a:extLst>
                  <a:ext uri="{FF2B5EF4-FFF2-40B4-BE49-F238E27FC236}">
                    <a16:creationId xmlns:a16="http://schemas.microsoft.com/office/drawing/2014/main" id="{484AD5F9-2B38-4336-A410-365063D8C57F}"/>
                  </a:ext>
                </a:extLst>
              </p:cNvPr>
              <p:cNvCxnSpPr>
                <a:stCxn id="70" idx="5"/>
                <a:endCxn id="71" idx="5"/>
              </p:cNvCxnSpPr>
              <p:nvPr/>
            </p:nvCxnSpPr>
            <p:spPr bwMode="auto">
              <a:xfrm flipH="1" flipV="1">
                <a:off x="7927963" y="5869157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1B4493D8-DDFB-42A3-9790-DA9A5EE1B388}"/>
                </a:ext>
              </a:extLst>
            </p:cNvPr>
            <p:cNvSpPr txBox="1"/>
            <p:nvPr/>
          </p:nvSpPr>
          <p:spPr>
            <a:xfrm>
              <a:off x="882943" y="3704344"/>
              <a:ext cx="707871" cy="117424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</p:txBody>
        </p:sp>
        <p:sp>
          <p:nvSpPr>
            <p:cNvPr id="69" name="Text Box 23">
              <a:extLst>
                <a:ext uri="{FF2B5EF4-FFF2-40B4-BE49-F238E27FC236}">
                  <a16:creationId xmlns:a16="http://schemas.microsoft.com/office/drawing/2014/main" id="{57ABEBFA-6784-4BD6-A4C6-8294A1B9EB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201655">
              <a:off x="1436346" y="3036867"/>
              <a:ext cx="1741760" cy="329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0963" tIns="40481" rIns="80963" bIns="404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900" dirty="0" err="1">
                  <a:solidFill>
                    <a:srgbClr val="F0265D"/>
                  </a:solidFill>
                  <a:latin typeface="Gotham HTF Light" pitchFamily="50" charset="0"/>
                </a:rPr>
                <a:t>getValor</a:t>
              </a:r>
              <a:r>
                <a:rPr lang="en-US" sz="900" dirty="0">
                  <a:solidFill>
                    <a:srgbClr val="F0265D"/>
                  </a:solidFill>
                  <a:latin typeface="Gotham HTF Light" pitchFamily="50" charset="0"/>
                </a:rPr>
                <a:t>()</a:t>
              </a:r>
              <a:endParaRPr lang="en-US" sz="900" b="1" dirty="0">
                <a:solidFill>
                  <a:srgbClr val="F0265D"/>
                </a:solidFill>
                <a:latin typeface="Gotham HTF Light" pitchFamily="50" charset="0"/>
              </a:endParaRPr>
            </a:p>
          </p:txBody>
        </p:sp>
      </p:grpSp>
      <p:sp>
        <p:nvSpPr>
          <p:cNvPr id="76" name="Line 22">
            <a:extLst>
              <a:ext uri="{FF2B5EF4-FFF2-40B4-BE49-F238E27FC236}">
                <a16:creationId xmlns:a16="http://schemas.microsoft.com/office/drawing/2014/main" id="{5932BEBD-463D-4664-831A-460817E1DB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37837" y="1583799"/>
            <a:ext cx="608141" cy="1062795"/>
          </a:xfrm>
          <a:prstGeom prst="line">
            <a:avLst/>
          </a:prstGeom>
          <a:ln>
            <a:solidFill>
              <a:srgbClr val="F0265D"/>
            </a:solidFill>
            <a:headEnd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80963" tIns="40481" rIns="80963" bIns="40481"/>
          <a:lstStyle/>
          <a:p>
            <a:pPr>
              <a:defRPr/>
            </a:pPr>
            <a:endParaRPr lang="pt-BR" sz="1350"/>
          </a:p>
        </p:txBody>
      </p:sp>
      <p:sp>
        <p:nvSpPr>
          <p:cNvPr id="77" name="Line 22">
            <a:extLst>
              <a:ext uri="{FF2B5EF4-FFF2-40B4-BE49-F238E27FC236}">
                <a16:creationId xmlns:a16="http://schemas.microsoft.com/office/drawing/2014/main" id="{2EB69432-E881-414C-8BF9-BBD75B411B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84360" y="1550616"/>
            <a:ext cx="0" cy="1062795"/>
          </a:xfrm>
          <a:prstGeom prst="line">
            <a:avLst/>
          </a:prstGeom>
          <a:ln>
            <a:solidFill>
              <a:srgbClr val="F0265D"/>
            </a:solidFill>
            <a:headEnd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80963" tIns="40481" rIns="80963" bIns="40481"/>
          <a:lstStyle/>
          <a:p>
            <a:pPr>
              <a:defRPr/>
            </a:pPr>
            <a:endParaRPr lang="pt-BR" sz="1350"/>
          </a:p>
        </p:txBody>
      </p:sp>
      <p:sp>
        <p:nvSpPr>
          <p:cNvPr id="78" name="Line 22">
            <a:extLst>
              <a:ext uri="{FF2B5EF4-FFF2-40B4-BE49-F238E27FC236}">
                <a16:creationId xmlns:a16="http://schemas.microsoft.com/office/drawing/2014/main" id="{A173B4BC-C80F-4231-9516-91B978F066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8930" y="1572738"/>
            <a:ext cx="1075125" cy="1062795"/>
          </a:xfrm>
          <a:prstGeom prst="line">
            <a:avLst/>
          </a:prstGeom>
          <a:ln>
            <a:solidFill>
              <a:srgbClr val="F0265D"/>
            </a:solidFill>
            <a:headEnd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80963" tIns="40481" rIns="80963" bIns="40481"/>
          <a:lstStyle/>
          <a:p>
            <a:pPr>
              <a:defRPr/>
            </a:pPr>
            <a:endParaRPr lang="pt-BR" sz="1350"/>
          </a:p>
        </p:txBody>
      </p:sp>
      <p:sp>
        <p:nvSpPr>
          <p:cNvPr id="79" name="Text Box 6">
            <a:extLst>
              <a:ext uri="{FF2B5EF4-FFF2-40B4-BE49-F238E27FC236}">
                <a16:creationId xmlns:a16="http://schemas.microsoft.com/office/drawing/2014/main" id="{595213EE-3ED2-4869-95E7-3D6CA1518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281" y="4677707"/>
            <a:ext cx="609142" cy="289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963" tIns="40481" rIns="80963" bIns="40481">
            <a:spAutoFit/>
          </a:bodyPr>
          <a:lstStyle/>
          <a:p>
            <a:r>
              <a:rPr lang="en-US" sz="1350" dirty="0" err="1">
                <a:solidFill>
                  <a:srgbClr val="F0265D"/>
                </a:solidFill>
                <a:latin typeface="Gotham HTF Light" pitchFamily="50" charset="0"/>
              </a:rPr>
              <a:t>Aç</a:t>
            </a:r>
            <a:r>
              <a:rPr lang="pt-BR" sz="1350" dirty="0" err="1">
                <a:solidFill>
                  <a:srgbClr val="F0265D"/>
                </a:solidFill>
                <a:latin typeface="Gotham HTF Light" pitchFamily="50" charset="0"/>
              </a:rPr>
              <a:t>ão</a:t>
            </a:r>
            <a:endParaRPr lang="en-US" sz="1350" dirty="0">
              <a:solidFill>
                <a:srgbClr val="F0265D"/>
              </a:solidFill>
              <a:latin typeface="Gotham HTF Light" pitchFamily="50" charset="0"/>
            </a:endParaRPr>
          </a:p>
        </p:txBody>
      </p:sp>
      <p:sp>
        <p:nvSpPr>
          <p:cNvPr id="80" name="Text Box 7">
            <a:extLst>
              <a:ext uri="{FF2B5EF4-FFF2-40B4-BE49-F238E27FC236}">
                <a16:creationId xmlns:a16="http://schemas.microsoft.com/office/drawing/2014/main" id="{AC14CBD6-7411-4A73-9859-0494068F5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0018" y="4658256"/>
            <a:ext cx="1012201" cy="289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963" tIns="40481" rIns="80963" bIns="40481">
            <a:spAutoFit/>
          </a:bodyPr>
          <a:lstStyle/>
          <a:p>
            <a:r>
              <a:rPr lang="en-US" sz="1350" dirty="0" err="1">
                <a:solidFill>
                  <a:srgbClr val="F0265D"/>
                </a:solidFill>
                <a:latin typeface="Gotham HTF Light" pitchFamily="50" charset="0"/>
              </a:rPr>
              <a:t>Poupança</a:t>
            </a:r>
            <a:endParaRPr lang="en-US" sz="1350" dirty="0">
              <a:solidFill>
                <a:srgbClr val="F0265D"/>
              </a:solidFill>
              <a:latin typeface="Gotham HTF Light" pitchFamily="50" charset="0"/>
            </a:endParaRPr>
          </a:p>
        </p:txBody>
      </p:sp>
      <p:sp>
        <p:nvSpPr>
          <p:cNvPr id="81" name="Text Box 8">
            <a:extLst>
              <a:ext uri="{FF2B5EF4-FFF2-40B4-BE49-F238E27FC236}">
                <a16:creationId xmlns:a16="http://schemas.microsoft.com/office/drawing/2014/main" id="{73B62982-614F-42D6-8F87-C51EB7F01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3364" y="4677708"/>
            <a:ext cx="713338" cy="289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963" tIns="40481" rIns="80963" bIns="40481">
            <a:spAutoFit/>
          </a:bodyPr>
          <a:lstStyle/>
          <a:p>
            <a:r>
              <a:rPr lang="en-US" sz="1350" dirty="0">
                <a:solidFill>
                  <a:srgbClr val="F0265D"/>
                </a:solidFill>
                <a:latin typeface="Gotham HTF Light" pitchFamily="50" charset="0"/>
              </a:rPr>
              <a:t>Fundo</a:t>
            </a:r>
          </a:p>
        </p:txBody>
      </p:sp>
    </p:spTree>
    <p:extLst>
      <p:ext uri="{BB962C8B-B14F-4D97-AF65-F5344CB8AC3E}">
        <p14:creationId xmlns:p14="http://schemas.microsoft.com/office/powerpoint/2010/main" val="19651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7" y="1193982"/>
            <a:ext cx="6961171" cy="336170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Coleções podem ser utilizadas para representar vetores, listas, pilhas, filas, mapas, conjuntos e outras estruturas de dados: a escolha de um tipo de estrutura depende dos requisitos do problema que se deseja resolver.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Várias aplicações necessitam utilizar as coleções de objetos, por exemplo: agendas pessoais, catálogos de bibliotecas, cadastro de funcionários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Amplamente utilizadas no acesso a dados em bases de dados, principalmente no resultado de buscas.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ACB5821B-DE34-4F37-81D9-F3287D58D6D4}"/>
              </a:ext>
            </a:extLst>
          </p:cNvPr>
          <p:cNvSpPr txBox="1"/>
          <p:nvPr/>
        </p:nvSpPr>
        <p:spPr>
          <a:xfrm>
            <a:off x="939415" y="557640"/>
            <a:ext cx="6475797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DIFERENÇAS ENTRE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VETORES E COLLECTIONS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821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7" y="1193981"/>
            <a:ext cx="6387219" cy="32599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Alguns motivos consideráveis para utilizar estruturas de dados no lugar dos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arrays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 marL="0"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impossível buscar diretamente por um determinado elemento cujo índice seja desconhecido.</a:t>
            </a:r>
          </a:p>
          <a:p>
            <a:pPr marL="0"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impossível saber a quantidade de posições já utilizadas, sem a utilização de métodos ou recursos paralelos.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E388DBF2-DA72-4FEC-ABB8-82CD21C3DB1D}"/>
              </a:ext>
            </a:extLst>
          </p:cNvPr>
          <p:cNvSpPr txBox="1"/>
          <p:nvPr/>
        </p:nvSpPr>
        <p:spPr>
          <a:xfrm>
            <a:off x="939416" y="557640"/>
            <a:ext cx="7004434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DIFERENÇAS ENTRE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VETORES E COLLECTIONS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057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39416" y="1193982"/>
            <a:ext cx="6305504" cy="2923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pt-BR" sz="1400" dirty="0">
                <a:solidFill>
                  <a:srgbClr val="F0265D"/>
                </a:solidFill>
                <a:latin typeface="Gotham HTF Light" pitchFamily="50" charset="0"/>
              </a:rPr>
              <a:t>Todas as estruturas das </a:t>
            </a:r>
            <a:r>
              <a:rPr lang="pt-BR" sz="1400" dirty="0" err="1">
                <a:solidFill>
                  <a:srgbClr val="F0265D"/>
                </a:solidFill>
                <a:latin typeface="Gotham HTF Light" pitchFamily="50" charset="0"/>
              </a:rPr>
              <a:t>collections</a:t>
            </a:r>
            <a:r>
              <a:rPr lang="pt-BR" sz="1400" dirty="0">
                <a:solidFill>
                  <a:srgbClr val="F0265D"/>
                </a:solidFill>
                <a:latin typeface="Gotham HTF Light" pitchFamily="50" charset="0"/>
              </a:rPr>
              <a:t> contêm </a:t>
            </a:r>
            <a:r>
              <a:rPr lang="pt-BR" sz="1400" dirty="0">
                <a:solidFill>
                  <a:srgbClr val="F0265D"/>
                </a:solidFill>
                <a:latin typeface="Gotham HTF" pitchFamily="50" charset="0"/>
              </a:rPr>
              <a:t>três características</a:t>
            </a:r>
            <a:r>
              <a:rPr lang="pt-BR" sz="1400" dirty="0">
                <a:solidFill>
                  <a:srgbClr val="F0265D"/>
                </a:solidFill>
                <a:latin typeface="Gotham HTF Light" pitchFamily="50" charset="0"/>
              </a:rPr>
              <a:t>:</a:t>
            </a:r>
          </a:p>
          <a:p>
            <a:pPr marL="0" lvl="1" indent="-34290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Font typeface="+mj-lt"/>
              <a:buAutoNum type="arabicPeriod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Interfaces:</a:t>
            </a:r>
          </a:p>
          <a:p>
            <a:pPr marL="457200" lvl="3" indent="-28575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Tipo de dados abstratos representando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Collections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 </a:t>
            </a:r>
          </a:p>
          <a:p>
            <a:pPr marL="457200" lvl="3" indent="-28575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Permitem que as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Collections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sejam manipuladas independentemente dos  detalhes de sua representação. </a:t>
            </a:r>
          </a:p>
          <a:p>
            <a:pPr marL="457200" lvl="3" indent="-28575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Em linguagens orientadas a objeto com o Java, estas interfaces geralmente formam uma hierarquia.</a:t>
            </a:r>
          </a:p>
        </p:txBody>
      </p:sp>
      <p:sp>
        <p:nvSpPr>
          <p:cNvPr id="9" name="TextBox 59">
            <a:extLst>
              <a:ext uri="{FF2B5EF4-FFF2-40B4-BE49-F238E27FC236}">
                <a16:creationId xmlns:a16="http://schemas.microsoft.com/office/drawing/2014/main" id="{838BCD74-9400-42D3-9554-7B6049A42E92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HIERARQUIA DAS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COLLECTIONS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73961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39416" y="1193981"/>
            <a:ext cx="6305504" cy="1322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34290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Font typeface="+mj-lt"/>
              <a:buAutoNum type="arabicPeriod" startAt="2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Implementações:</a:t>
            </a:r>
          </a:p>
          <a:p>
            <a:pPr marL="528637" lvl="3" indent="-28575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Implementações concretas das interfaces das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Collections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 </a:t>
            </a:r>
          </a:p>
          <a:p>
            <a:pPr marL="528637" lvl="3" indent="-28575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Em essência, são estruturas de dados reusáveis.</a:t>
            </a:r>
          </a:p>
        </p:txBody>
      </p:sp>
      <p:sp>
        <p:nvSpPr>
          <p:cNvPr id="9" name="TextBox 59">
            <a:extLst>
              <a:ext uri="{FF2B5EF4-FFF2-40B4-BE49-F238E27FC236}">
                <a16:creationId xmlns:a16="http://schemas.microsoft.com/office/drawing/2014/main" id="{838BCD74-9400-42D3-9554-7B6049A42E92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HIERARQUIA DAS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COLLECTIONS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565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39416" y="1193981"/>
            <a:ext cx="6305504" cy="3092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34290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Font typeface="+mj-lt"/>
              <a:buAutoNum type="arabicPeriod" startAt="3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Algoritmos:</a:t>
            </a:r>
          </a:p>
          <a:p>
            <a:pPr marL="528637" lvl="3" indent="-28575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Métodos que desenvolvem computações úteis, como procura e  armazenamento, sobre objetos que implementam as interfaces das 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Collections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 </a:t>
            </a:r>
          </a:p>
          <a:p>
            <a:pPr marL="528637" lvl="3" indent="-28575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São chamados de polimórficos, pois o mesmo método pode ser usado em diferentes implementações de apropriadas interfaces de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Collections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 </a:t>
            </a:r>
          </a:p>
          <a:p>
            <a:pPr marL="528637" lvl="3" indent="-28575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Em essência, são funcionalidades reusáveis.</a:t>
            </a:r>
          </a:p>
        </p:txBody>
      </p:sp>
      <p:sp>
        <p:nvSpPr>
          <p:cNvPr id="9" name="TextBox 59">
            <a:extLst>
              <a:ext uri="{FF2B5EF4-FFF2-40B4-BE49-F238E27FC236}">
                <a16:creationId xmlns:a16="http://schemas.microsoft.com/office/drawing/2014/main" id="{838BCD74-9400-42D3-9554-7B6049A42E92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HIERARQUIA DAS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COLLECTIONS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72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939417" y="1193982"/>
            <a:ext cx="6429375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Interface  -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java.util.List</a:t>
            </a: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Declaração de uma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ArrayList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pode ser: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List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nossaLista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= new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ArrayList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();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ArrayList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nossaLista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= new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ArrayList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();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ArrayList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&lt;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&gt;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nossaLista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= new 							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ArrayList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&lt;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&gt;();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TextBox 59">
            <a:extLst>
              <a:ext uri="{FF2B5EF4-FFF2-40B4-BE49-F238E27FC236}">
                <a16:creationId xmlns:a16="http://schemas.microsoft.com/office/drawing/2014/main" id="{6C113481-7436-4D31-9CEB-F2DE41E4E783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LIST -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ARRAYLIST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4" name="Texto Explicativo: Linha Dobrada 3">
            <a:extLst>
              <a:ext uri="{FF2B5EF4-FFF2-40B4-BE49-F238E27FC236}">
                <a16:creationId xmlns:a16="http://schemas.microsoft.com/office/drawing/2014/main" id="{539DB8E9-FAE3-442C-AFB6-0937C76EF4F8}"/>
              </a:ext>
            </a:extLst>
          </p:cNvPr>
          <p:cNvSpPr/>
          <p:nvPr/>
        </p:nvSpPr>
        <p:spPr>
          <a:xfrm>
            <a:off x="4455263" y="3182211"/>
            <a:ext cx="2913529" cy="780482"/>
          </a:xfrm>
          <a:prstGeom prst="borderCallout2">
            <a:avLst>
              <a:gd name="adj1" fmla="val 57802"/>
              <a:gd name="adj2" fmla="val -289"/>
              <a:gd name="adj3" fmla="val 58952"/>
              <a:gd name="adj4" fmla="val -76383"/>
              <a:gd name="adj5" fmla="val 113648"/>
              <a:gd name="adj6" fmla="val -76513"/>
            </a:avLst>
          </a:prstGeom>
          <a:noFill/>
          <a:ln>
            <a:solidFill>
              <a:srgbClr val="F0265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F0265D"/>
                </a:solidFill>
                <a:latin typeface="Gotham HTF Light" pitchFamily="50" charset="0"/>
              </a:rPr>
              <a:t>Recurso denominado</a:t>
            </a:r>
            <a:r>
              <a:rPr lang="pt-BR" sz="1400" b="1" dirty="0">
                <a:solidFill>
                  <a:srgbClr val="F0265D"/>
                </a:solidFill>
                <a:latin typeface="Gotham HTF Light" pitchFamily="50" charset="0"/>
              </a:rPr>
              <a:t> </a:t>
            </a:r>
            <a:r>
              <a:rPr lang="pt-BR" sz="1400" dirty="0" err="1">
                <a:solidFill>
                  <a:srgbClr val="F0265D"/>
                </a:solidFill>
                <a:latin typeface="Gotham HTF" pitchFamily="50" charset="0"/>
              </a:rPr>
              <a:t>Generics</a:t>
            </a:r>
            <a:endParaRPr lang="pt-BR" sz="1400" dirty="0">
              <a:solidFill>
                <a:srgbClr val="F0265D"/>
              </a:solidFill>
              <a:latin typeface="Gotham HTF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23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39416" y="1193981"/>
            <a:ext cx="7496372" cy="3514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</a:pPr>
            <a:r>
              <a:rPr lang="pt-BR" altLang="pt-BR" sz="1200" dirty="0">
                <a:solidFill>
                  <a:srgbClr val="F0265D"/>
                </a:solidFill>
                <a:latin typeface="Gotham HTF Light" pitchFamily="50" charset="0"/>
              </a:rPr>
              <a:t>Interface  - </a:t>
            </a:r>
            <a:r>
              <a:rPr lang="pt-BR" altLang="pt-BR" sz="1200" dirty="0" err="1">
                <a:solidFill>
                  <a:srgbClr val="F0265D"/>
                </a:solidFill>
                <a:latin typeface="Gotham HTF Light" pitchFamily="50" charset="0"/>
              </a:rPr>
              <a:t>java.util.List</a:t>
            </a:r>
            <a:endParaRPr lang="pt-BR" altLang="pt-BR" sz="1200" dirty="0">
              <a:solidFill>
                <a:srgbClr val="F0265D"/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</a:pPr>
            <a:r>
              <a:rPr lang="pt-BR" alt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Esta interface especifica o que uma classe deve fazer para ser uma lista.</a:t>
            </a:r>
          </a:p>
          <a:p>
            <a:pPr marL="0" lvl="1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</a:pPr>
            <a:r>
              <a:rPr lang="pt-BR" alt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implementação </a:t>
            </a:r>
            <a:r>
              <a:rPr lang="pt-BR" altLang="pt-BR" sz="1200" dirty="0" err="1">
                <a:solidFill>
                  <a:srgbClr val="F0265D"/>
                </a:solidFill>
                <a:latin typeface="Gotham HTF Light" pitchFamily="50" charset="0"/>
              </a:rPr>
              <a:t>ArrayList</a:t>
            </a:r>
            <a:r>
              <a:rPr lang="pt-BR" alt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é a mais utilizada da interface </a:t>
            </a:r>
            <a:r>
              <a:rPr lang="pt-BR" alt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List</a:t>
            </a:r>
            <a:r>
              <a:rPr lang="pt-BR" alt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0" lvl="1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</a:pPr>
            <a:r>
              <a:rPr lang="pt-BR" alt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Suas principais características são:</a:t>
            </a:r>
          </a:p>
          <a:p>
            <a:pPr indent="-214313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Representa uma sequência de elementos - </a:t>
            </a:r>
            <a:r>
              <a:rPr lang="pt-BR" sz="1200" i="1" dirty="0" err="1">
                <a:solidFill>
                  <a:srgbClr val="F0265D"/>
                </a:solidFill>
                <a:latin typeface="Gotham HTF Light" pitchFamily="50" charset="0"/>
              </a:rPr>
              <a:t>ordered</a:t>
            </a:r>
            <a:r>
              <a:rPr lang="pt-BR" sz="1200" i="1" dirty="0">
                <a:solidFill>
                  <a:srgbClr val="F0265D"/>
                </a:solidFill>
                <a:latin typeface="Gotham HTF Light" pitchFamily="50" charset="0"/>
              </a:rPr>
              <a:t> </a:t>
            </a:r>
            <a:r>
              <a:rPr lang="pt-BR" sz="1200" i="1" dirty="0" err="1">
                <a:solidFill>
                  <a:srgbClr val="F0265D"/>
                </a:solidFill>
                <a:latin typeface="Gotham HTF Light" pitchFamily="50" charset="0"/>
              </a:rPr>
              <a:t>collection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-214313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 conter elementos duplicados.</a:t>
            </a:r>
          </a:p>
          <a:p>
            <a:pPr indent="-214313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Permite controlar a posição de inserção de um elemento e acessar elementos por sua posição.</a:t>
            </a:r>
          </a:p>
          <a:p>
            <a:pPr indent="-214313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Permite procurar por um objeto específico na lista e retornar sua posição numérica.</a:t>
            </a:r>
          </a:p>
          <a:p>
            <a:pPr indent="-214313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Ótimo desempenho para acesso em listas sem muitas modificações no início e meio.</a:t>
            </a:r>
          </a:p>
          <a:p>
            <a:pPr indent="-214313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16" name="CaixaDeTexto 5"/>
          <p:cNvSpPr txBox="1">
            <a:spLocks noChangeArrowheads="1"/>
          </p:cNvSpPr>
          <p:nvPr/>
        </p:nvSpPr>
        <p:spPr bwMode="auto">
          <a:xfrm>
            <a:off x="2829696" y="4567121"/>
            <a:ext cx="3484608" cy="30008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350" dirty="0">
                <a:solidFill>
                  <a:srgbClr val="F0265D"/>
                </a:solidFill>
                <a:latin typeface="Gotham HTF" pitchFamily="50" charset="0"/>
              </a:rPr>
              <a:t>UMA ARRAYLIST NÃO É UM ARRAY!!!</a:t>
            </a:r>
          </a:p>
        </p:txBody>
      </p:sp>
      <p:sp>
        <p:nvSpPr>
          <p:cNvPr id="19" name="TextBox 59">
            <a:extLst>
              <a:ext uri="{FF2B5EF4-FFF2-40B4-BE49-F238E27FC236}">
                <a16:creationId xmlns:a16="http://schemas.microsoft.com/office/drawing/2014/main" id="{A5B2D81B-6718-4D4A-A88E-187AFF7EC7D1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LIST -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ARRAYLIST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747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39416" y="1193981"/>
            <a:ext cx="7276932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</a:pP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Interface  - </a:t>
            </a:r>
            <a:r>
              <a:rPr lang="pt-BR" altLang="pt-BR" sz="1400" dirty="0" err="1">
                <a:solidFill>
                  <a:srgbClr val="F0265D"/>
                </a:solidFill>
                <a:latin typeface="Gotham HTF Light" pitchFamily="50" charset="0"/>
              </a:rPr>
              <a:t>java.util.List</a:t>
            </a:r>
            <a:endParaRPr lang="pt-BR" altLang="pt-BR" sz="1400" dirty="0">
              <a:solidFill>
                <a:srgbClr val="F0265D"/>
              </a:solidFill>
              <a:latin typeface="Gotham HTF Light" pitchFamily="50" charset="0"/>
            </a:endParaRPr>
          </a:p>
          <a:p>
            <a:pPr eaLnBrk="0" hangingPunct="0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SzPct val="65000"/>
              <a:defRPr/>
            </a:pPr>
            <a:r>
              <a:rPr lang="pt-BR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" pitchFamily="50" charset="0"/>
              </a:rPr>
              <a:t>LinkedList</a:t>
            </a:r>
            <a:endParaRPr lang="pt-BR" sz="1400" kern="0" dirty="0">
              <a:solidFill>
                <a:schemeClr val="tx1">
                  <a:lumMod val="65000"/>
                  <a:lumOff val="35000"/>
                </a:schemeClr>
              </a:solidFill>
              <a:latin typeface="Gotham HTF" pitchFamily="50" charset="0"/>
            </a:endParaRPr>
          </a:p>
          <a:p>
            <a:pPr indent="-285750" eaLnBrk="0" hangingPunct="0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SzPct val="65000"/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Possui métodos adicionais para remover o primeiro ou o último item da lista.</a:t>
            </a:r>
          </a:p>
          <a:p>
            <a:pPr indent="-285750" eaLnBrk="0" hangingPunct="0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SzPct val="65000"/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 obter uma melhor performance que o </a:t>
            </a:r>
            <a:r>
              <a:rPr lang="pt-BR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ArrayList</a:t>
            </a:r>
            <a:r>
              <a:rPr lang="pt-B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eaLnBrk="0" hangingPunct="0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SzPct val="65000"/>
              <a:defRPr/>
            </a:pPr>
            <a:r>
              <a:rPr lang="pt-B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" pitchFamily="50" charset="0"/>
              </a:rPr>
              <a:t>Vector</a:t>
            </a:r>
          </a:p>
          <a:p>
            <a:pPr indent="-285750" eaLnBrk="0" hangingPunct="0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SzPct val="65000"/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Trabalha com processos em paralelo.</a:t>
            </a:r>
          </a:p>
          <a:p>
            <a:pPr indent="-285750" eaLnBrk="0" hangingPunct="0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SzPct val="65000"/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 consumir mais recursos que as outras duas implementações.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756277C5-0AAF-4798-833C-99B3461CEC45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LIST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571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939601" y="1193981"/>
            <a:ext cx="6429375" cy="36901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Seus principais métodos:</a:t>
            </a:r>
          </a:p>
        </p:txBody>
      </p:sp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037542" y="1830322"/>
          <a:ext cx="7068917" cy="2533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210">
                <a:tc>
                  <a:txBody>
                    <a:bodyPr/>
                    <a:lstStyle/>
                    <a:p>
                      <a:pPr algn="l"/>
                      <a:r>
                        <a:rPr lang="pt-BR" sz="1400" b="0" dirty="0">
                          <a:solidFill>
                            <a:schemeClr val="bg1"/>
                          </a:solidFill>
                          <a:latin typeface="Gotham HTF" pitchFamily="50" charset="0"/>
                        </a:rPr>
                        <a:t>MÉTODO</a:t>
                      </a:r>
                    </a:p>
                  </a:txBody>
                  <a:tcPr marL="68576" marR="68576" marT="34300" marB="34300" anchor="ctr">
                    <a:solidFill>
                      <a:srgbClr val="F0265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b="0" dirty="0">
                          <a:solidFill>
                            <a:schemeClr val="bg1"/>
                          </a:solidFill>
                          <a:latin typeface="Gotham HTF" pitchFamily="50" charset="0"/>
                        </a:rPr>
                        <a:t>DESCRIÇÃO</a:t>
                      </a:r>
                    </a:p>
                  </a:txBody>
                  <a:tcPr marL="68576" marR="68576" marT="34300" marB="34300" anchor="ctr">
                    <a:solidFill>
                      <a:srgbClr val="F02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210"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add</a:t>
                      </a:r>
                      <a:r>
                        <a:rPr lang="pt-BR" sz="1400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1</a:t>
                      </a:r>
                    </a:p>
                  </a:txBody>
                  <a:tcPr marL="68576" marR="68576" marT="34300" marB="343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Adiciona um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objeto numa determinada posição.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210">
                <a:tc>
                  <a:txBody>
                    <a:bodyPr/>
                    <a:lstStyle/>
                    <a:p>
                      <a:pPr algn="l"/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get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Retorna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o objeto localizado numa determinada posição.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210"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remove</a:t>
                      </a:r>
                      <a:r>
                        <a:rPr lang="pt-BR" sz="1400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1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Remove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um objeto localizado numa determinada posição.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210"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set</a:t>
                      </a:r>
                    </a:p>
                  </a:txBody>
                  <a:tcPr marL="68576" marR="68576" marT="34300" marB="343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Coloca um objeto numa determinada posição (substitui objetos).</a:t>
                      </a:r>
                    </a:p>
                  </a:txBody>
                  <a:tcPr marL="68576" marR="68576" marT="34300" marB="343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210">
                <a:tc>
                  <a:txBody>
                    <a:bodyPr/>
                    <a:lstStyle/>
                    <a:p>
                      <a:pPr algn="l"/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indexOf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Retorna a posição de um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objeto na lista.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210">
                <a:tc>
                  <a:txBody>
                    <a:bodyPr/>
                    <a:lstStyle/>
                    <a:p>
                      <a:pPr algn="l"/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lastIndexOf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Retorna a última posição de um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objeto na lista.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210">
                <a:tc>
                  <a:txBody>
                    <a:bodyPr/>
                    <a:lstStyle/>
                    <a:p>
                      <a:pPr algn="l"/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subList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Retorna parte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de uma lista.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210">
                <a:tc gridSpan="2">
                  <a:txBody>
                    <a:bodyPr/>
                    <a:lstStyle/>
                    <a:p>
                      <a:pPr algn="r"/>
                      <a:r>
                        <a:rPr lang="pt-BR" sz="1100" i="1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1</a:t>
                      </a:r>
                      <a:r>
                        <a:rPr lang="pt-BR" sz="11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método sobrecarregado</a:t>
                      </a:r>
                    </a:p>
                  </a:txBody>
                  <a:tcPr marL="68576" marR="68576" marT="34300" marB="343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pt-BR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TextBox 59">
            <a:extLst>
              <a:ext uri="{FF2B5EF4-FFF2-40B4-BE49-F238E27FC236}">
                <a16:creationId xmlns:a16="http://schemas.microsoft.com/office/drawing/2014/main" id="{F4BE968B-8750-4377-A0E4-DE00D0497BF9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LIST -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ARRAYLIST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729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939417" y="1025369"/>
            <a:ext cx="6689549" cy="372546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Uma coleção que não pode conter elementos duplicados:</a:t>
            </a:r>
          </a:p>
          <a:p>
            <a:pPr marL="400050" lvl="2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Corresponde à abstração de um conjunto;</a:t>
            </a:r>
          </a:p>
          <a:p>
            <a:pPr marL="400050" lvl="2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Contém somente os métodos herdados da interface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" pitchFamily="50" charset="0"/>
                <a:cs typeface="Courier New" pitchFamily="49" charset="0"/>
              </a:rPr>
              <a:t>Collection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" pitchFamily="50" charset="0"/>
                <a:cs typeface="Courier New" pitchFamily="49" charset="0"/>
              </a:rPr>
              <a:t>:</a:t>
            </a:r>
          </a:p>
          <a:p>
            <a:pPr marL="0" lvl="1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0" lvl="1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0" lvl="1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0" lvl="1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0" lvl="1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0" lvl="1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0" lvl="1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classe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" pitchFamily="50" charset="0"/>
                <a:cs typeface="Courier New" pitchFamily="49" charset="0"/>
              </a:rPr>
              <a:t>HashSet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implementa esta interface.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</p:txBody>
      </p:sp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510748" y="2161922"/>
          <a:ext cx="6122504" cy="2331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5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790"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bg1"/>
                          </a:solidFill>
                          <a:latin typeface="Gotham HTF" pitchFamily="50" charset="0"/>
                        </a:rPr>
                        <a:t>MÉTODO</a:t>
                      </a:r>
                    </a:p>
                  </a:txBody>
                  <a:tcPr marL="68565" marR="68565" marT="34294" marB="34294" anchor="ctr">
                    <a:solidFill>
                      <a:srgbClr val="F0265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bg1"/>
                          </a:solidFill>
                          <a:latin typeface="Gotham HTF" pitchFamily="50" charset="0"/>
                        </a:rPr>
                        <a:t>DESCRIÇÃO</a:t>
                      </a:r>
                    </a:p>
                  </a:txBody>
                  <a:tcPr marL="68565" marR="68565" marT="34294" marB="34294" anchor="ctr">
                    <a:solidFill>
                      <a:srgbClr val="F02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383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add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Adiciona um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objeto no Set.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383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clear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Remove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todos objetos do Set.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383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contains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Verifica se o Set possui um o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bjeto determinado.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383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isEmpty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Verifica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se o Set está vazio.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83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remove</a:t>
                      </a:r>
                    </a:p>
                  </a:txBody>
                  <a:tcPr marL="68565" marR="68565" marT="34294" marB="342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Remove um objeto do Set.</a:t>
                      </a:r>
                    </a:p>
                  </a:txBody>
                  <a:tcPr marL="68565" marR="68565" marT="34294" marB="342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83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size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Retorna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o quantidade de objetos no Set.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8383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toArray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Retorna uma </a:t>
                      </a:r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array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contendo os objetos do Set.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TextBox 59">
            <a:extLst>
              <a:ext uri="{FF2B5EF4-FFF2-40B4-BE49-F238E27FC236}">
                <a16:creationId xmlns:a16="http://schemas.microsoft.com/office/drawing/2014/main" id="{A9E17C6B-28EF-4CA4-B4D2-F15635ACAD1E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SET -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HASHSET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64075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423706"/>
            <a:ext cx="5564891" cy="2954960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Sobrescrita - também conhecida como 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sobreposição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- é a implementação de métodos em subclasses de tal forma que anule o comportamento que ele apresentava em sua superclasse ou apenas acrescente novas instruções.</a:t>
            </a:r>
          </a:p>
          <a:p>
            <a:pPr algn="just">
              <a:lnSpc>
                <a:spcPct val="150000"/>
              </a:lnSpc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algn="just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Ocorre quando o método herdado apresenta o mesmo nome em relação ao método que está sendo codificado na subclasse.</a:t>
            </a:r>
          </a:p>
          <a:p>
            <a:pPr algn="just">
              <a:lnSpc>
                <a:spcPct val="150000"/>
              </a:lnSpc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algn="just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sobrescrita de métodos é realizada quando:</a:t>
            </a:r>
          </a:p>
          <a:p>
            <a:pPr marL="214313" indent="-214313" algn="just"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 método da subclasse realizar sua tarefa diferente daquela da superclasse;</a:t>
            </a:r>
          </a:p>
          <a:p>
            <a:pPr marL="214313" indent="-214313" algn="just"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Desejamos acrescentar novas instruções à implementação de um método da subclasse.</a:t>
            </a:r>
          </a:p>
          <a:p>
            <a:pPr marL="171450" indent="-171450">
              <a:lnSpc>
                <a:spcPct val="150000"/>
              </a:lnSpc>
              <a:spcAft>
                <a:spcPts val="9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POLIMORFISMO - SOBRESCRITA 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OVERRIDING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22135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939416" y="1193981"/>
            <a:ext cx="6386962" cy="240786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Arial" panose="020B0604020202020204" pitchFamily="34" charset="0"/>
              </a:rPr>
              <a:t>Representa um objeto que mapeia chaves em valores.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Arial" panose="020B0604020202020204" pitchFamily="34" charset="0"/>
              </a:rPr>
              <a:t>Um objeto </a:t>
            </a:r>
            <a:r>
              <a:rPr lang="pt-BR" sz="1400" dirty="0" err="1">
                <a:solidFill>
                  <a:srgbClr val="F0265D"/>
                </a:solidFill>
                <a:latin typeface="Gotham HTF Light" pitchFamily="50" charset="0"/>
                <a:cs typeface="Arial" panose="020B0604020202020204" pitchFamily="34" charset="0"/>
              </a:rPr>
              <a:t>Map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Arial" panose="020B0604020202020204" pitchFamily="34" charset="0"/>
              </a:rPr>
              <a:t> não pode conter chaves duplicadas:</a:t>
            </a:r>
          </a:p>
          <a:p>
            <a:pPr marL="400050" lvl="2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Arial" panose="020B0604020202020204" pitchFamily="34" charset="0"/>
              </a:rPr>
              <a:t>Cada chave é mapeada para um único valor.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Arial" panose="020B0604020202020204" pitchFamily="34" charset="0"/>
              </a:rPr>
              <a:t>A classe </a:t>
            </a:r>
            <a:r>
              <a:rPr lang="pt-BR" sz="1400" dirty="0" err="1">
                <a:solidFill>
                  <a:srgbClr val="F0265D"/>
                </a:solidFill>
                <a:latin typeface="Gotham HTF Light" pitchFamily="50" charset="0"/>
                <a:cs typeface="Arial" panose="020B0604020202020204" pitchFamily="34" charset="0"/>
              </a:rPr>
              <a:t>HashMap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Arial" panose="020B0604020202020204" pitchFamily="34" charset="0"/>
              </a:rPr>
              <a:t> implementa esta interface.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Arial" panose="020B0604020202020204" pitchFamily="34" charset="0"/>
            </a:endParaRPr>
          </a:p>
        </p:txBody>
      </p:sp>
      <p:sp>
        <p:nvSpPr>
          <p:cNvPr id="9" name="TextBox 59">
            <a:extLst>
              <a:ext uri="{FF2B5EF4-FFF2-40B4-BE49-F238E27FC236}">
                <a16:creationId xmlns:a16="http://schemas.microsoft.com/office/drawing/2014/main" id="{F84E3814-5578-411B-BF95-01C484159EE4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MAP -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HASHMAP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4569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9"/>
          <p:cNvGraphicFramePr>
            <a:graphicFrameLocks noGrp="1"/>
          </p:cNvGraphicFramePr>
          <p:nvPr/>
        </p:nvGraphicFramePr>
        <p:xfrm>
          <a:off x="1156512" y="1128817"/>
          <a:ext cx="6830977" cy="3461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5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473"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bg1"/>
                          </a:solidFill>
                          <a:latin typeface="Gotham HTF" pitchFamily="50" charset="0"/>
                        </a:rPr>
                        <a:t>Método</a:t>
                      </a:r>
                    </a:p>
                  </a:txBody>
                  <a:tcPr marL="64973" marR="64973" marT="32494" marB="32494" anchor="ctr">
                    <a:solidFill>
                      <a:srgbClr val="F0265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bg1"/>
                          </a:solidFill>
                          <a:latin typeface="Gotham HTF" pitchFamily="50" charset="0"/>
                        </a:rPr>
                        <a:t>Descrição</a:t>
                      </a:r>
                    </a:p>
                  </a:txBody>
                  <a:tcPr marL="64973" marR="64973" marT="32494" marB="32494" anchor="ctr">
                    <a:solidFill>
                      <a:srgbClr val="F02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945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clear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Remove todos os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mapeamentos.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945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containsKey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Verifica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se uma chave já está presente no mapeamento.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945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containsValue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Verifica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se um valor já está presente no mapeamento.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945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get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Retorna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o valor associado a uma chave determinada.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945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isEmpty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Verifica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se o mapeamento  está vazio.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945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keySet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Retorna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um Set contendo as chaves.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945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put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Adiciona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um mapeamento.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945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remove</a:t>
                      </a:r>
                    </a:p>
                  </a:txBody>
                  <a:tcPr marL="64973" marR="64973" marT="32494" marB="324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Remove um mapeamento.</a:t>
                      </a:r>
                    </a:p>
                  </a:txBody>
                  <a:tcPr marL="64973" marR="64973" marT="32494" marB="324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945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size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Retorna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o número de mapeamentos.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9829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values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Retorna uma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Coleção contendo os valores dos mapeamentos.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TextBox 59">
            <a:extLst>
              <a:ext uri="{FF2B5EF4-FFF2-40B4-BE49-F238E27FC236}">
                <a16:creationId xmlns:a16="http://schemas.microsoft.com/office/drawing/2014/main" id="{F84E3814-5578-411B-BF95-01C484159EE4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MAP -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HASHMAP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722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939416" y="1193982"/>
            <a:ext cx="6752302" cy="327243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 projeto chamado </a:t>
            </a: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Lista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acrescente somente uma classe para teste, chamada </a:t>
            </a:r>
            <a:r>
              <a:rPr lang="pt-BR" altLang="pt-BR" sz="1400" dirty="0" err="1">
                <a:solidFill>
                  <a:srgbClr val="F0265D"/>
                </a:solidFill>
                <a:latin typeface="Gotham HTF Light" pitchFamily="50" charset="0"/>
              </a:rPr>
              <a:t>TesteLista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; no método </a:t>
            </a:r>
            <a:r>
              <a:rPr lang="pt-BR" altLang="pt-BR" sz="1400" dirty="0" err="1">
                <a:solidFill>
                  <a:srgbClr val="F0265D"/>
                </a:solidFill>
                <a:latin typeface="Gotham HTF Light" pitchFamily="50" charset="0"/>
              </a:rPr>
              <a:t>main</a:t>
            </a: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() 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digite:</a:t>
            </a:r>
          </a:p>
          <a:p>
            <a:pPr marL="0">
              <a:lnSpc>
                <a:spcPct val="150000"/>
              </a:lnSpc>
              <a:spcBef>
                <a:spcPts val="0"/>
              </a:spcBef>
            </a:pPr>
            <a:endParaRPr lang="pt-BR" altLang="pt-BR" sz="1400" dirty="0"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</a:pPr>
            <a:endParaRPr lang="pt-BR" altLang="pt-BR" sz="1400" dirty="0"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</a:pPr>
            <a:endParaRPr lang="pt-BR" altLang="pt-BR" sz="1400" dirty="0"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</a:pPr>
            <a:endParaRPr lang="pt-BR" altLang="pt-BR" sz="1400" dirty="0"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</a:pPr>
            <a:endParaRPr lang="pt-BR" altLang="pt-BR" sz="1400" dirty="0"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</a:pPr>
            <a:endParaRPr lang="pt-BR" altLang="pt-BR" sz="1400" dirty="0"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Entretanto, a lista anterior </a:t>
            </a: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é de 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qualquer objeto, o melhor é definirmos </a:t>
            </a: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os tipos 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 objetos que estarão na lista.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400" dirty="0">
              <a:latin typeface="Gotham HTF Light" pitchFamily="50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161" y="2030088"/>
            <a:ext cx="3267679" cy="1609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910"/>
          <a:stretch/>
        </p:blipFill>
        <p:spPr bwMode="auto">
          <a:xfrm>
            <a:off x="1939528" y="4511630"/>
            <a:ext cx="5264944" cy="425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59">
            <a:extLst>
              <a:ext uri="{FF2B5EF4-FFF2-40B4-BE49-F238E27FC236}">
                <a16:creationId xmlns:a16="http://schemas.microsoft.com/office/drawing/2014/main" id="{384A80CC-C9B5-406A-9FAE-97FD2450A52B}"/>
              </a:ext>
            </a:extLst>
          </p:cNvPr>
          <p:cNvSpPr txBox="1"/>
          <p:nvPr/>
        </p:nvSpPr>
        <p:spPr>
          <a:xfrm>
            <a:off x="939416" y="557640"/>
            <a:ext cx="6265056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LIST – ARRAYLIST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EXEMPLO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58403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622777" y="912902"/>
            <a:ext cx="5794712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endParaRPr lang="pt-BR" altLang="pt-BR" sz="1800" dirty="0"/>
          </a:p>
          <a:p>
            <a:pPr marL="0" indent="0">
              <a:buNone/>
            </a:pPr>
            <a:endParaRPr lang="pt-BR" altLang="pt-BR" sz="1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39416" y="1193982"/>
            <a:ext cx="5794712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Aperfeiçoando um pouco o nosso exemplo:</a:t>
            </a:r>
          </a:p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" r="616" b="412"/>
          <a:stretch/>
        </p:blipFill>
        <p:spPr bwMode="auto">
          <a:xfrm>
            <a:off x="1749275" y="1726282"/>
            <a:ext cx="5507560" cy="2899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59">
            <a:extLst>
              <a:ext uri="{FF2B5EF4-FFF2-40B4-BE49-F238E27FC236}">
                <a16:creationId xmlns:a16="http://schemas.microsoft.com/office/drawing/2014/main" id="{62281870-D771-4221-9033-D00AE93B586F}"/>
              </a:ext>
            </a:extLst>
          </p:cNvPr>
          <p:cNvSpPr txBox="1"/>
          <p:nvPr/>
        </p:nvSpPr>
        <p:spPr>
          <a:xfrm>
            <a:off x="939416" y="557640"/>
            <a:ext cx="7004434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LIST – ARRAYLIST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EXEMPLO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768730" y="3102262"/>
            <a:ext cx="5497200" cy="162776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875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622777" y="912902"/>
            <a:ext cx="5794712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endParaRPr lang="pt-BR" altLang="pt-BR" sz="1800" dirty="0"/>
          </a:p>
          <a:p>
            <a:pPr marL="0" indent="0">
              <a:buNone/>
            </a:pPr>
            <a:endParaRPr lang="pt-BR" altLang="pt-BR" sz="1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39415" y="1193981"/>
            <a:ext cx="7003314" cy="346773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Como seria a ordenação de objetos e não de dados?</a:t>
            </a:r>
          </a:p>
          <a:p>
            <a:pPr marL="720000" lvl="2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 projeto chamado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OrdemObjetos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720000" lvl="2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os pacotes: 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br.com.fiap.beans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br.com.fiap.testes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Dentro do “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beans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”, monte a classe </a:t>
            </a: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Cargo</a:t>
            </a:r>
            <a:r>
              <a:rPr lang="pt-BR" alt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com:</a:t>
            </a:r>
          </a:p>
          <a:p>
            <a:pPr marL="720000" lvl="2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Os atributos cargo (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), nível (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  e salário (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double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).</a:t>
            </a:r>
          </a:p>
          <a:p>
            <a:pPr marL="720000" lvl="2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Construtores,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getters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setters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720000" lvl="2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 método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get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que exiba os três atributos como: </a:t>
            </a:r>
            <a:b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</a:b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DBA – Nível: Júnior – Salário: 3500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10" name="TextBox 59">
            <a:extLst>
              <a:ext uri="{FF2B5EF4-FFF2-40B4-BE49-F238E27FC236}">
                <a16:creationId xmlns:a16="http://schemas.microsoft.com/office/drawing/2014/main" id="{029DA9C4-E86D-4D4E-9987-9345F847AAE7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LIST – ARRAYLIST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EXEMPLO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58443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622777" y="912902"/>
            <a:ext cx="5794712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endParaRPr lang="pt-BR" altLang="pt-BR" sz="1800" dirty="0"/>
          </a:p>
          <a:p>
            <a:pPr marL="0" indent="0">
              <a:buNone/>
            </a:pPr>
            <a:endParaRPr lang="pt-BR" altLang="pt-BR" sz="1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39416" y="1193982"/>
            <a:ext cx="5794712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Na classe de Teste, dentro do método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main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(), digite:</a:t>
            </a:r>
          </a:p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515" y="1719978"/>
            <a:ext cx="6190970" cy="2395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aixaDeTexto 5"/>
          <p:cNvSpPr txBox="1">
            <a:spLocks noChangeArrowheads="1"/>
          </p:cNvSpPr>
          <p:nvPr/>
        </p:nvSpPr>
        <p:spPr bwMode="auto">
          <a:xfrm>
            <a:off x="2040800" y="4174992"/>
            <a:ext cx="4958667" cy="52322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400" dirty="0">
                <a:solidFill>
                  <a:srgbClr val="F0265D"/>
                </a:solidFill>
                <a:latin typeface="Gotham HTF" pitchFamily="50" charset="0"/>
              </a:rPr>
              <a:t>DEVEMOS IMPLEMENTAR O MÉTODO </a:t>
            </a:r>
          </a:p>
          <a:p>
            <a:pPr algn="ctr" eaLnBrk="1" hangingPunct="1"/>
            <a:r>
              <a:rPr lang="pt-BR" altLang="pt-BR" sz="1400" dirty="0" err="1">
                <a:solidFill>
                  <a:srgbClr val="F0265D"/>
                </a:solidFill>
                <a:latin typeface="Gotham HTF" pitchFamily="50" charset="0"/>
              </a:rPr>
              <a:t>compareTo</a:t>
            </a:r>
            <a:r>
              <a:rPr lang="pt-BR" altLang="pt-BR" sz="1400" dirty="0">
                <a:solidFill>
                  <a:srgbClr val="F0265D"/>
                </a:solidFill>
                <a:latin typeface="Gotham HTF" pitchFamily="50" charset="0"/>
              </a:rPr>
              <a:t>()</a:t>
            </a:r>
          </a:p>
        </p:txBody>
      </p:sp>
      <p:sp>
        <p:nvSpPr>
          <p:cNvPr id="19" name="TextBox 59">
            <a:extLst>
              <a:ext uri="{FF2B5EF4-FFF2-40B4-BE49-F238E27FC236}">
                <a16:creationId xmlns:a16="http://schemas.microsoft.com/office/drawing/2014/main" id="{A25CB7B9-6953-4039-BDB6-8F50358D72D3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LIST – ARRAYLIST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EXEMPLO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276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622777" y="912902"/>
            <a:ext cx="5794712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endParaRPr lang="pt-BR" altLang="pt-BR" sz="1800" dirty="0"/>
          </a:p>
          <a:p>
            <a:pPr marL="0" indent="0">
              <a:buNone/>
            </a:pPr>
            <a:endParaRPr lang="pt-BR" altLang="pt-BR" sz="1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39416" y="1193982"/>
            <a:ext cx="5794712" cy="46034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Na classe de </a:t>
            </a: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Cargo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acrescente o seguinte método:</a:t>
            </a:r>
          </a:p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"/>
          <a:stretch/>
        </p:blipFill>
        <p:spPr bwMode="auto">
          <a:xfrm>
            <a:off x="2154024" y="1558592"/>
            <a:ext cx="4835953" cy="2676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799752" y="4572730"/>
            <a:ext cx="5393774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F0265D"/>
                </a:solidFill>
                <a:latin typeface="Gotham HTF" pitchFamily="50" charset="0"/>
              </a:rPr>
              <a:t>O “</a:t>
            </a:r>
            <a:r>
              <a:rPr lang="pt-BR" sz="1400" dirty="0" err="1">
                <a:solidFill>
                  <a:srgbClr val="F0265D"/>
                </a:solidFill>
                <a:latin typeface="Gotham HTF" pitchFamily="50" charset="0"/>
              </a:rPr>
              <a:t>sysout</a:t>
            </a:r>
            <a:r>
              <a:rPr lang="pt-BR" sz="1400" dirty="0">
                <a:solidFill>
                  <a:srgbClr val="F0265D"/>
                </a:solidFill>
                <a:latin typeface="Gotham HTF" pitchFamily="50" charset="0"/>
              </a:rPr>
              <a:t>” está retornando a mensagem desejada????</a:t>
            </a:r>
          </a:p>
        </p:txBody>
      </p:sp>
      <p:sp>
        <p:nvSpPr>
          <p:cNvPr id="15" name="TextBox 59">
            <a:extLst>
              <a:ext uri="{FF2B5EF4-FFF2-40B4-BE49-F238E27FC236}">
                <a16:creationId xmlns:a16="http://schemas.microsoft.com/office/drawing/2014/main" id="{4B27F65B-41BC-4F18-ABC8-33BC161EAA4B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LIST – ARRAYALIST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EXEMPLO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8116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273153" y="1325279"/>
            <a:ext cx="5794712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endParaRPr lang="pt-BR" altLang="pt-BR" sz="1800" dirty="0"/>
          </a:p>
          <a:p>
            <a:pPr marL="0" indent="0">
              <a:buNone/>
            </a:pPr>
            <a:endParaRPr lang="pt-BR" altLang="pt-BR" sz="1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39416" y="1193981"/>
            <a:ext cx="5794712" cy="52374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Na classe de </a:t>
            </a: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Teste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acrescente o seguinte código:</a:t>
            </a:r>
          </a:p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342" y="1698585"/>
            <a:ext cx="5895316" cy="297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59">
            <a:extLst>
              <a:ext uri="{FF2B5EF4-FFF2-40B4-BE49-F238E27FC236}">
                <a16:creationId xmlns:a16="http://schemas.microsoft.com/office/drawing/2014/main" id="{DBF5AC1E-1F70-45B1-B6D3-0D53EF682509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LIST – ARRAYALIST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EXEMPLO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10115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622777" y="912902"/>
            <a:ext cx="5794712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endParaRPr lang="pt-BR" altLang="pt-BR" sz="1800" dirty="0"/>
          </a:p>
          <a:p>
            <a:pPr marL="0" indent="0">
              <a:buNone/>
            </a:pPr>
            <a:endParaRPr lang="pt-BR" altLang="pt-BR" sz="1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39416" y="1193982"/>
            <a:ext cx="5794712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rabicPeriod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Faça com que a ordem não seja mais por salário e sim por cargo em ordem crescente: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public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compareTo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(Cargo outro) {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return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this.cargo.compareTo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outro.cargo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);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}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10" name="TextBox 59">
            <a:extLst>
              <a:ext uri="{FF2B5EF4-FFF2-40B4-BE49-F238E27FC236}">
                <a16:creationId xmlns:a16="http://schemas.microsoft.com/office/drawing/2014/main" id="{8B37FEB0-D9A3-4D1F-992F-B8BDCCF22A05}"/>
              </a:ext>
            </a:extLst>
          </p:cNvPr>
          <p:cNvSpPr txBox="1"/>
          <p:nvPr/>
        </p:nvSpPr>
        <p:spPr>
          <a:xfrm>
            <a:off x="939416" y="557640"/>
            <a:ext cx="3822112" cy="368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</a:t>
            </a:r>
            <a:endParaRPr lang="pt-BR" sz="1798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232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622777" y="912902"/>
            <a:ext cx="5794712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endParaRPr lang="pt-BR" altLang="pt-BR" sz="1800" dirty="0"/>
          </a:p>
          <a:p>
            <a:pPr marL="0" indent="0">
              <a:buNone/>
            </a:pPr>
            <a:endParaRPr lang="pt-BR" altLang="pt-BR" sz="1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39417" y="1193982"/>
            <a:ext cx="5976537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rabicPeriod" startAt="2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Faça com que a ordem agora seja decrescente: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public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compareTo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(Cargos outro) {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return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this.cargo.compareTo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outro.cargo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 * -1;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}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10" name="TextBox 59">
            <a:extLst>
              <a:ext uri="{FF2B5EF4-FFF2-40B4-BE49-F238E27FC236}">
                <a16:creationId xmlns:a16="http://schemas.microsoft.com/office/drawing/2014/main" id="{055A748F-0549-43A4-9F35-FC268A795A9A}"/>
              </a:ext>
            </a:extLst>
          </p:cNvPr>
          <p:cNvSpPr txBox="1"/>
          <p:nvPr/>
        </p:nvSpPr>
        <p:spPr>
          <a:xfrm>
            <a:off x="939416" y="557640"/>
            <a:ext cx="3822112" cy="368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</a:t>
            </a:r>
            <a:endParaRPr lang="pt-BR" sz="1798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67502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POLIMORFISMO - SOBRESCRITA 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OVERRIDING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0BFC80-BDB2-423C-87CC-0293B244186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31" y="992563"/>
            <a:ext cx="3606868" cy="385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7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9">
            <a:extLst>
              <a:ext uri="{FF2B5EF4-FFF2-40B4-BE49-F238E27FC236}">
                <a16:creationId xmlns:a16="http://schemas.microsoft.com/office/drawing/2014/main" id="{6508E61A-62D5-49D9-84E6-7871F9E0A023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INTERFACE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SET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8C7F01D7-E1D7-4148-AB8A-1BB9918BCF21}"/>
              </a:ext>
            </a:extLst>
          </p:cNvPr>
          <p:cNvCxnSpPr>
            <a:cxnSpLocks/>
          </p:cNvCxnSpPr>
          <p:nvPr/>
        </p:nvCxnSpPr>
        <p:spPr>
          <a:xfrm rot="5400000">
            <a:off x="5913783" y="1300106"/>
            <a:ext cx="1451731" cy="571958"/>
          </a:xfrm>
          <a:prstGeom prst="bentConnector3">
            <a:avLst>
              <a:gd name="adj1" fmla="val 76623"/>
            </a:avLst>
          </a:prstGeom>
          <a:ln w="19050">
            <a:solidFill>
              <a:srgbClr val="F0265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7018DAA-2DC2-4045-8342-A6BEFF2C4018}"/>
              </a:ext>
            </a:extLst>
          </p:cNvPr>
          <p:cNvGrpSpPr/>
          <p:nvPr/>
        </p:nvGrpSpPr>
        <p:grpSpPr>
          <a:xfrm>
            <a:off x="1697389" y="1262599"/>
            <a:ext cx="5749222" cy="3514270"/>
            <a:chOff x="1697389" y="1260218"/>
            <a:chExt cx="5749222" cy="3514270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8267FFBC-E13C-478A-83E2-9C700F95F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389" y="1260218"/>
              <a:ext cx="5749222" cy="3514270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31A4F70-CCF6-4AD5-A03F-200AC98EB13D}"/>
                </a:ext>
              </a:extLst>
            </p:cNvPr>
            <p:cNvSpPr txBox="1"/>
            <p:nvPr/>
          </p:nvSpPr>
          <p:spPr>
            <a:xfrm>
              <a:off x="4177441" y="2907368"/>
              <a:ext cx="1114425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dirty="0">
                  <a:solidFill>
                    <a:srgbClr val="E7306D"/>
                  </a:solidFill>
                  <a:latin typeface="Gotham HTF Book" pitchFamily="50" charset="0"/>
                  <a:cs typeface="Arial" panose="020B0604020202020204" pitchFamily="34" charset="0"/>
                </a:rPr>
                <a:t>PriorityQueue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54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7" y="1497242"/>
            <a:ext cx="6099717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Arial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Não permite dados duplicados.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Arial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Funciona representando os conjuntos da matemática.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Arial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Sua ordem não é conhecida, por isso não possui o método </a:t>
            </a:r>
            <a:r>
              <a:rPr lang="pt-BR" altLang="pt-BR" sz="1400" dirty="0" err="1">
                <a:solidFill>
                  <a:srgbClr val="F0265D"/>
                </a:solidFill>
                <a:latin typeface="Gotham HTF Light" pitchFamily="50" charset="0"/>
              </a:rPr>
              <a:t>get</a:t>
            </a: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() 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que trabalha através do índice.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Arial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Quando utiliza a pesquisa através do método </a:t>
            </a:r>
            <a:r>
              <a:rPr lang="pt-BR" altLang="pt-BR" sz="1400" dirty="0" err="1">
                <a:solidFill>
                  <a:srgbClr val="F0265D"/>
                </a:solidFill>
                <a:latin typeface="Gotham HTF Light" pitchFamily="50" charset="0"/>
              </a:rPr>
              <a:t>contains</a:t>
            </a: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()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esta interface possui melhor desempenho que a interface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List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8B6CEF53-6FC5-4707-958E-A42F2100B92E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INTERFACE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SET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322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6" y="1397401"/>
            <a:ext cx="648890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implementação </a:t>
            </a:r>
            <a:r>
              <a:rPr lang="pt-BR" altLang="pt-BR" sz="1400" dirty="0" err="1">
                <a:solidFill>
                  <a:srgbClr val="F0265D"/>
                </a:solidFill>
                <a:latin typeface="Gotham HTF Light" pitchFamily="50" charset="0"/>
              </a:rPr>
              <a:t>TreeSet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pode retornar os elementos da lista em ordem quando se utiliza a interface “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Comparable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”.</a:t>
            </a:r>
            <a:endParaRPr lang="pt-BR" altLang="pt-BR" sz="1400" i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implementação </a:t>
            </a:r>
            <a:r>
              <a:rPr lang="pt-BR" altLang="pt-BR" sz="1400" dirty="0" err="1">
                <a:solidFill>
                  <a:srgbClr val="F0265D"/>
                </a:solidFill>
                <a:latin typeface="Gotham HTF Light" pitchFamily="50" charset="0"/>
              </a:rPr>
              <a:t>LInkedHashSet</a:t>
            </a:r>
            <a:r>
              <a:rPr lang="pt-BR" altLang="pt-BR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retorna os elementos seguindo a ordem em que foram inseridos na lista.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i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Dica: utilize a interface Set quando não houver a necessidade de realizar uma busca pelo índice ou, ainda, não for necessário estabelecer uma ordem entre os elementos.</a:t>
            </a:r>
          </a:p>
          <a:p>
            <a:pPr marL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6B9A9732-4128-4AAF-9569-E559DFBD2776}"/>
              </a:ext>
            </a:extLst>
          </p:cNvPr>
          <p:cNvSpPr txBox="1"/>
          <p:nvPr/>
        </p:nvSpPr>
        <p:spPr>
          <a:xfrm>
            <a:off x="939416" y="557640"/>
            <a:ext cx="4672490" cy="64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IMPLEMENTAÇÕES DA </a:t>
            </a:r>
          </a:p>
          <a:p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INTERFACE SET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54164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6" y="1091890"/>
            <a:ext cx="6102407" cy="966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Volte ao projeto “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OrdenaObjetos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 e crie uma nova classe de teste chamada: “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TesteSet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TextBox 59">
            <a:extLst>
              <a:ext uri="{FF2B5EF4-FFF2-40B4-BE49-F238E27FC236}">
                <a16:creationId xmlns:a16="http://schemas.microsoft.com/office/drawing/2014/main" id="{79FAFB7F-1A39-4320-8560-421E88781E9A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INTERFACE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SET – EXEMPLO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BC6154D9-2B9D-4B2C-8A21-C042A9B7E28D}"/>
              </a:ext>
            </a:extLst>
          </p:cNvPr>
          <p:cNvGrpSpPr/>
          <p:nvPr/>
        </p:nvGrpSpPr>
        <p:grpSpPr>
          <a:xfrm>
            <a:off x="2887865" y="2223128"/>
            <a:ext cx="3368270" cy="2125814"/>
            <a:chOff x="2677212" y="2170808"/>
            <a:chExt cx="3368270" cy="212581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8517" y="2170808"/>
              <a:ext cx="2946965" cy="1883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BCB201A-4533-44DB-B504-2EF7BA2FB9B9}"/>
                </a:ext>
              </a:extLst>
            </p:cNvPr>
            <p:cNvSpPr/>
            <p:nvPr/>
          </p:nvSpPr>
          <p:spPr>
            <a:xfrm>
              <a:off x="2879735" y="3087991"/>
              <a:ext cx="791852" cy="77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E1C27D9E-91EA-45DB-9803-BD994F8163E9}"/>
                </a:ext>
              </a:extLst>
            </p:cNvPr>
            <p:cNvSpPr/>
            <p:nvPr/>
          </p:nvSpPr>
          <p:spPr>
            <a:xfrm>
              <a:off x="3098517" y="3425355"/>
              <a:ext cx="791852" cy="871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4" name="Conector de Seta Reta 3">
              <a:extLst>
                <a:ext uri="{FF2B5EF4-FFF2-40B4-BE49-F238E27FC236}">
                  <a16:creationId xmlns:a16="http://schemas.microsoft.com/office/drawing/2014/main" id="{64CA6833-252A-4C4D-A9EC-A3038CA25F62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>
              <a:off x="2677212" y="3118282"/>
              <a:ext cx="1213157" cy="742707"/>
            </a:xfrm>
            <a:prstGeom prst="bentConnector3">
              <a:avLst>
                <a:gd name="adj1" fmla="val 54348"/>
              </a:avLst>
            </a:prstGeom>
            <a:ln>
              <a:solidFill>
                <a:srgbClr val="F0265D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895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418" y="1774620"/>
            <a:ext cx="5163164" cy="2563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59">
            <a:extLst>
              <a:ext uri="{FF2B5EF4-FFF2-40B4-BE49-F238E27FC236}">
                <a16:creationId xmlns:a16="http://schemas.microsoft.com/office/drawing/2014/main" id="{14D0CA8B-C5AF-4632-B30F-B8BAA43E6817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INTERFACE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SET – EXEMPLO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688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1.bp.blogspot.com/-Etj2uMR5f4c/TcOH9uXtJMI/AAAAAAAAAa8/27TfONZuptQ/s1600/collection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803" y="1097468"/>
            <a:ext cx="5436394" cy="335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uxograma: Processo 1"/>
          <p:cNvSpPr/>
          <p:nvPr/>
        </p:nvSpPr>
        <p:spPr>
          <a:xfrm>
            <a:off x="2227008" y="2883956"/>
            <a:ext cx="3539613" cy="1706666"/>
          </a:xfrm>
          <a:prstGeom prst="flowChartProcess">
            <a:avLst/>
          </a:prstGeom>
          <a:noFill/>
          <a:ln w="19050">
            <a:solidFill>
              <a:srgbClr val="F0265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9" name="TextBox 59">
            <a:extLst>
              <a:ext uri="{FF2B5EF4-FFF2-40B4-BE49-F238E27FC236}">
                <a16:creationId xmlns:a16="http://schemas.microsoft.com/office/drawing/2014/main" id="{DC1680B4-5CDC-4F9A-A696-C3A592825179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INTERFACE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 MAP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58379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6" y="1292074"/>
            <a:ext cx="6253236" cy="256411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8335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interface </a:t>
            </a:r>
            <a:r>
              <a:rPr lang="pt-BR" altLang="pt-BR" sz="1400" dirty="0" err="1">
                <a:solidFill>
                  <a:srgbClr val="F0265D"/>
                </a:solidFill>
                <a:latin typeface="Gotham HTF Light" pitchFamily="50" charset="0"/>
              </a:rPr>
              <a:t>Map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trabalha com um objeto chave e um objeto valor para cada elemento, realizando a associação entre eles, permitindo, assim, uma busca direta do objeto valor com base no objeto chave. </a:t>
            </a:r>
          </a:p>
          <a:p>
            <a:pPr marL="0" indent="8335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Funciona como se estivéssemos estabelecendo um índice para localização dos dados.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55AB2B3A-83A4-4822-B069-1F2A25BB8D58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INTERFACE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 MAP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65186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6" y="1088319"/>
            <a:ext cx="5713284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Os métodos mais comuns desta interface são:</a:t>
            </a:r>
          </a:p>
          <a:p>
            <a:pPr marL="400050" lvl="2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put(): recebe os dois objetos (chave e valor).</a:t>
            </a:r>
          </a:p>
          <a:p>
            <a:pPr marL="400050" lvl="2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get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(): permite saber o que está associado ao objeto chave.</a:t>
            </a:r>
          </a:p>
          <a:p>
            <a:pPr marL="400050" lvl="2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keyset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(): retorna as chaves do mapa.</a:t>
            </a:r>
          </a:p>
          <a:p>
            <a:pPr marL="400050" lvl="2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values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(): retorna os valores do mapa.</a:t>
            </a:r>
          </a:p>
        </p:txBody>
      </p:sp>
      <p:sp>
        <p:nvSpPr>
          <p:cNvPr id="9" name="TextBox 59">
            <a:extLst>
              <a:ext uri="{FF2B5EF4-FFF2-40B4-BE49-F238E27FC236}">
                <a16:creationId xmlns:a16="http://schemas.microsoft.com/office/drawing/2014/main" id="{5A82740C-DF1D-445D-85B1-CA6479431708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INTERFACE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 MAP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2563B39-419B-4E7F-B8DD-E29182332258}"/>
              </a:ext>
            </a:extLst>
          </p:cNvPr>
          <p:cNvGrpSpPr/>
          <p:nvPr/>
        </p:nvGrpSpPr>
        <p:grpSpPr>
          <a:xfrm>
            <a:off x="2883481" y="2962560"/>
            <a:ext cx="3377039" cy="1553155"/>
            <a:chOff x="3275661" y="2585213"/>
            <a:chExt cx="3377039" cy="155315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77"/>
            <a:stretch/>
          </p:blipFill>
          <p:spPr bwMode="auto">
            <a:xfrm>
              <a:off x="3275661" y="2585213"/>
              <a:ext cx="2984756" cy="1553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BC5365F6-165D-48A5-8402-DF4E689D5116}"/>
                </a:ext>
              </a:extLst>
            </p:cNvPr>
            <p:cNvSpPr/>
            <p:nvPr/>
          </p:nvSpPr>
          <p:spPr>
            <a:xfrm>
              <a:off x="5392466" y="3392387"/>
              <a:ext cx="1260234" cy="6598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DAD81331-98EB-42AB-9198-418F18DCC7DD}"/>
                </a:ext>
              </a:extLst>
            </p:cNvPr>
            <p:cNvSpPr/>
            <p:nvPr/>
          </p:nvSpPr>
          <p:spPr>
            <a:xfrm>
              <a:off x="5307098" y="3763425"/>
              <a:ext cx="170735" cy="201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" name="Conector de Seta Reta 3">
              <a:extLst>
                <a:ext uri="{FF2B5EF4-FFF2-40B4-BE49-F238E27FC236}">
                  <a16:creationId xmlns:a16="http://schemas.microsoft.com/office/drawing/2014/main" id="{F3B9B09E-231B-4609-B347-80E80A8FDD41}"/>
                </a:ext>
              </a:extLst>
            </p:cNvPr>
            <p:cNvCxnSpPr>
              <a:endCxn id="13" idx="1"/>
            </p:cNvCxnSpPr>
            <p:nvPr/>
          </p:nvCxnSpPr>
          <p:spPr>
            <a:xfrm rot="10800000" flipV="1">
              <a:off x="5307098" y="3392388"/>
              <a:ext cx="820326" cy="471888"/>
            </a:xfrm>
            <a:prstGeom prst="bentConnector3">
              <a:avLst>
                <a:gd name="adj1" fmla="val 53172"/>
              </a:avLst>
            </a:prstGeom>
            <a:ln w="19050">
              <a:solidFill>
                <a:srgbClr val="F0265D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551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654" y="1273455"/>
            <a:ext cx="5250692" cy="3273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59">
            <a:extLst>
              <a:ext uri="{FF2B5EF4-FFF2-40B4-BE49-F238E27FC236}">
                <a16:creationId xmlns:a16="http://schemas.microsoft.com/office/drawing/2014/main" id="{2353A8F4-E178-488F-BD10-415D7ED6CA7F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INTERFACE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 MAP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7682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6" y="1142990"/>
            <a:ext cx="7205343" cy="40028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rabicPeriod"/>
            </a:pPr>
            <a: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Crie uma aplicação que permita ao usuário adicionar quantos funcionários desejar à lista de funcionários. Os dados são: nome, salário, faltas e cargo. </a:t>
            </a:r>
            <a:b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</a:br>
            <a: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Crie as camadas: </a:t>
            </a:r>
            <a:r>
              <a:rPr lang="pt-BR" altLang="pt-BR" sz="1300" b="1" dirty="0" err="1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beans</a:t>
            </a:r>
            <a:r>
              <a:rPr lang="pt-BR" altLang="pt-BR" sz="1300" b="1" dirty="0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 e </a:t>
            </a:r>
            <a:r>
              <a:rPr lang="pt-BR" altLang="pt-BR" sz="1300" b="1" dirty="0" err="1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implementacao</a:t>
            </a:r>
            <a:r>
              <a:rPr lang="pt-BR" altLang="pt-BR" sz="1300" dirty="0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.</a:t>
            </a:r>
            <a:br>
              <a:rPr lang="pt-BR" altLang="pt-BR" sz="1300" dirty="0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</a:br>
            <a:endParaRPr lang="pt-BR" altLang="pt-BR" sz="1300" dirty="0">
              <a:solidFill>
                <a:srgbClr val="F0265D"/>
              </a:solidFill>
              <a:latin typeface="Gotham HTF Light" pitchFamily="50" charset="0"/>
              <a:cs typeface="Courier New" pitchFamily="49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rabicPeriod" startAt="2"/>
            </a:pPr>
            <a: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Criar os métodos estáticos para a situação abaixo:</a:t>
            </a:r>
          </a:p>
          <a:p>
            <a:pPr marL="571500" lvl="3" indent="-34290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lphaLcParenR"/>
            </a:pPr>
            <a: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Retornar o total de funcionários cadastrados.</a:t>
            </a:r>
          </a:p>
          <a:p>
            <a:pPr marL="571500" lvl="3" indent="-34290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lphaLcParenR"/>
            </a:pPr>
            <a: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Retornar a média geral dos salários.</a:t>
            </a:r>
          </a:p>
          <a:p>
            <a:pPr marL="571500" lvl="3" indent="-34290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lphaLcParenR"/>
            </a:pPr>
            <a: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Retornar o total da folha de pagamento.</a:t>
            </a:r>
          </a:p>
          <a:p>
            <a:pPr marL="571500" lvl="3" indent="-34290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lphaLcParenR"/>
            </a:pPr>
            <a: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Imprimir os nomes de todos os funcionários.</a:t>
            </a:r>
          </a:p>
          <a:p>
            <a:pPr marL="571500" lvl="3" indent="-34290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lphaLcParenR"/>
            </a:pPr>
            <a: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Imprimir os nomes e salários de todos os funcionários.</a:t>
            </a:r>
          </a:p>
          <a:p>
            <a:pPr marL="571500" lvl="3" indent="-34290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lphaLcParenR"/>
            </a:pPr>
            <a: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Imprimir os nomes e os cargos dos funcionários.</a:t>
            </a:r>
          </a:p>
          <a:p>
            <a:pPr marL="571500" lvl="3" indent="-34290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lphaLcParenR"/>
            </a:pPr>
            <a: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Exibir apenas os nomes dos funcionários que possuem mais de 3 faltas.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3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FA9159EE-38D0-48E7-9E28-2CD6852699A3}"/>
              </a:ext>
            </a:extLst>
          </p:cNvPr>
          <p:cNvSpPr txBox="1"/>
          <p:nvPr/>
        </p:nvSpPr>
        <p:spPr>
          <a:xfrm>
            <a:off x="939416" y="557640"/>
            <a:ext cx="4672490" cy="64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DESCANSO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COLLECTION´S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  <a:p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42105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423706"/>
            <a:ext cx="6153716" cy="3278125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Neste exemplo a classe 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Diretor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sobrescreveu o método </a:t>
            </a:r>
            <a:r>
              <a:rPr lang="pt-BR" sz="1050" dirty="0" err="1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getSalario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da classe </a:t>
            </a:r>
            <a:r>
              <a:rPr lang="pt-BR" sz="1050" dirty="0" err="1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Funcionario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lvl="1">
              <a:defRPr/>
            </a:pPr>
            <a:r>
              <a:rPr lang="pt-BR" sz="1050" b="1" dirty="0" err="1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public</a:t>
            </a:r>
            <a:r>
              <a:rPr lang="pt-BR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050" b="1" dirty="0" err="1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class</a:t>
            </a:r>
            <a:r>
              <a:rPr lang="pt-BR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050" b="1" dirty="0" err="1">
                <a:latin typeface="Gotham HTF Light" pitchFamily="50" charset="0"/>
                <a:cs typeface="Courier New" pitchFamily="49" charset="0"/>
              </a:rPr>
              <a:t>Funcionario</a:t>
            </a:r>
            <a:r>
              <a:rPr lang="pt-BR" sz="1050" b="1" dirty="0">
                <a:latin typeface="Gotham HTF Light" pitchFamily="50" charset="0"/>
                <a:cs typeface="Courier New" pitchFamily="49" charset="0"/>
              </a:rPr>
              <a:t>{</a:t>
            </a:r>
          </a:p>
          <a:p>
            <a:pPr lvl="1">
              <a:defRPr/>
            </a:pPr>
            <a:r>
              <a:rPr lang="pt-BR" sz="1050" b="1" dirty="0">
                <a:latin typeface="Gotham HTF Light" pitchFamily="50" charset="0"/>
                <a:cs typeface="Courier New" pitchFamily="49" charset="0"/>
              </a:rPr>
              <a:t>	</a:t>
            </a:r>
          </a:p>
          <a:p>
            <a:pPr lvl="1">
              <a:defRPr/>
            </a:pPr>
            <a:r>
              <a:rPr lang="pt-BR" sz="1050" b="1" dirty="0">
                <a:solidFill>
                  <a:srgbClr val="7030A0"/>
                </a:solidFill>
                <a:latin typeface="Gotham HTF Light" pitchFamily="50" charset="0"/>
                <a:cs typeface="Courier New" pitchFamily="49" charset="0"/>
              </a:rPr>
              <a:t>   </a:t>
            </a:r>
            <a:r>
              <a:rPr lang="pt-BR" sz="1050" b="1" dirty="0" err="1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private</a:t>
            </a:r>
            <a:r>
              <a:rPr lang="pt-BR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050" b="1" dirty="0" err="1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double</a:t>
            </a:r>
            <a:r>
              <a:rPr lang="pt-BR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050" b="1" dirty="0">
                <a:latin typeface="Gotham HTF Light" pitchFamily="50" charset="0"/>
                <a:cs typeface="Courier New" pitchFamily="49" charset="0"/>
              </a:rPr>
              <a:t>salario;</a:t>
            </a:r>
          </a:p>
          <a:p>
            <a:pPr lvl="1">
              <a:defRPr/>
            </a:pPr>
            <a:endParaRPr lang="pt-BR" sz="1050" b="1" dirty="0">
              <a:latin typeface="Gotham HTF Light" pitchFamily="50" charset="0"/>
              <a:cs typeface="Courier New" pitchFamily="49" charset="0"/>
            </a:endParaRPr>
          </a:p>
          <a:p>
            <a:pPr lvl="1">
              <a:defRPr/>
            </a:pPr>
            <a:r>
              <a:rPr lang="en-US" sz="1050" b="1" dirty="0">
                <a:latin typeface="Gotham HTF Light" pitchFamily="50" charset="0"/>
                <a:cs typeface="Courier New" pitchFamily="49" charset="0"/>
              </a:rPr>
              <a:t>	</a:t>
            </a:r>
            <a:r>
              <a:rPr lang="en-US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public double </a:t>
            </a:r>
            <a:r>
              <a:rPr lang="en-US" sz="1050" b="1" dirty="0" err="1">
                <a:latin typeface="Gotham HTF Light" pitchFamily="50" charset="0"/>
                <a:cs typeface="Courier New" pitchFamily="49" charset="0"/>
              </a:rPr>
              <a:t>getSalario</a:t>
            </a:r>
            <a:r>
              <a:rPr lang="en-US" sz="1050" b="1" dirty="0">
                <a:latin typeface="Gotham HTF Light" pitchFamily="50" charset="0"/>
                <a:cs typeface="Courier New" pitchFamily="49" charset="0"/>
              </a:rPr>
              <a:t>(){</a:t>
            </a:r>
          </a:p>
          <a:p>
            <a:pPr lvl="1">
              <a:defRPr/>
            </a:pPr>
            <a:r>
              <a:rPr lang="en-US" sz="1050" b="1" dirty="0">
                <a:latin typeface="Gotham HTF Light" pitchFamily="50" charset="0"/>
                <a:cs typeface="Courier New" pitchFamily="49" charset="0"/>
              </a:rPr>
              <a:t>	   </a:t>
            </a:r>
            <a:r>
              <a:rPr lang="en-US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return </a:t>
            </a:r>
            <a:r>
              <a:rPr lang="en-US" sz="1050" b="1" dirty="0" err="1">
                <a:latin typeface="Gotham HTF Light" pitchFamily="50" charset="0"/>
                <a:cs typeface="Courier New" pitchFamily="49" charset="0"/>
              </a:rPr>
              <a:t>salario</a:t>
            </a:r>
            <a:r>
              <a:rPr lang="en-US" sz="1050" b="1" dirty="0">
                <a:latin typeface="Gotham HTF Light" pitchFamily="50" charset="0"/>
                <a:cs typeface="Courier New" pitchFamily="49" charset="0"/>
              </a:rPr>
              <a:t>;</a:t>
            </a:r>
          </a:p>
          <a:p>
            <a:pPr lvl="1">
              <a:defRPr/>
            </a:pPr>
            <a:r>
              <a:rPr lang="en-US" sz="1050" b="1" dirty="0">
                <a:latin typeface="Gotham HTF Light" pitchFamily="50" charset="0"/>
                <a:cs typeface="Courier New" pitchFamily="49" charset="0"/>
              </a:rPr>
              <a:t>	}</a:t>
            </a:r>
          </a:p>
          <a:p>
            <a:pPr lvl="1">
              <a:defRPr/>
            </a:pPr>
            <a:endParaRPr lang="pt-BR" sz="1050" b="1" dirty="0">
              <a:latin typeface="Gotham HTF Light" pitchFamily="50" charset="0"/>
              <a:cs typeface="Courier New" pitchFamily="49" charset="0"/>
            </a:endParaRPr>
          </a:p>
          <a:p>
            <a:pPr lvl="1">
              <a:defRPr/>
            </a:pPr>
            <a:r>
              <a:rPr lang="pt-BR" sz="1050" b="1" dirty="0">
                <a:latin typeface="Gotham HTF Light" pitchFamily="50" charset="0"/>
                <a:cs typeface="Courier New" pitchFamily="49" charset="0"/>
              </a:rPr>
              <a:t>}</a:t>
            </a:r>
          </a:p>
          <a:p>
            <a:pPr lvl="1">
              <a:defRPr/>
            </a:pPr>
            <a:endParaRPr lang="pt-BR" sz="1050" b="1" dirty="0">
              <a:latin typeface="Gotham HTF Light" pitchFamily="50" charset="0"/>
              <a:cs typeface="Courier New" pitchFamily="49" charset="0"/>
            </a:endParaRPr>
          </a:p>
          <a:p>
            <a:pPr lvl="1">
              <a:defRPr/>
            </a:pPr>
            <a:r>
              <a:rPr lang="pt-BR" sz="1050" b="1" dirty="0" err="1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public</a:t>
            </a:r>
            <a:r>
              <a:rPr lang="pt-BR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050" b="1" dirty="0" err="1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class</a:t>
            </a:r>
            <a:r>
              <a:rPr lang="pt-BR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050" b="1" dirty="0">
                <a:latin typeface="Gotham HTF Light" pitchFamily="50" charset="0"/>
                <a:cs typeface="Courier New" pitchFamily="49" charset="0"/>
              </a:rPr>
              <a:t>Diretor </a:t>
            </a:r>
            <a:r>
              <a:rPr lang="pt-BR" sz="1050" b="1" dirty="0" err="1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extends</a:t>
            </a:r>
            <a:r>
              <a:rPr lang="pt-BR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050" b="1" dirty="0" err="1">
                <a:latin typeface="Gotham HTF Light" pitchFamily="50" charset="0"/>
                <a:cs typeface="Courier New" pitchFamily="49" charset="0"/>
              </a:rPr>
              <a:t>Funcionario</a:t>
            </a:r>
            <a:r>
              <a:rPr lang="pt-BR" sz="1050" b="1" dirty="0">
                <a:latin typeface="Gotham HTF Light" pitchFamily="50" charset="0"/>
                <a:cs typeface="Courier New" pitchFamily="49" charset="0"/>
              </a:rPr>
              <a:t>{</a:t>
            </a:r>
          </a:p>
          <a:p>
            <a:pPr lvl="1">
              <a:defRPr/>
            </a:pPr>
            <a:endParaRPr lang="pt-BR" sz="1050" b="1" dirty="0">
              <a:latin typeface="Gotham HTF Light" pitchFamily="50" charset="0"/>
              <a:cs typeface="Courier New" pitchFamily="49" charset="0"/>
            </a:endParaRPr>
          </a:p>
          <a:p>
            <a:pPr lvl="1">
              <a:defRPr/>
            </a:pPr>
            <a:r>
              <a:rPr lang="pt-BR" sz="1050" b="1" dirty="0">
                <a:solidFill>
                  <a:srgbClr val="7030A0"/>
                </a:solidFill>
                <a:latin typeface="Gotham HTF Light" pitchFamily="50" charset="0"/>
                <a:cs typeface="Courier New" pitchFamily="49" charset="0"/>
              </a:rPr>
              <a:t>    </a:t>
            </a:r>
            <a:r>
              <a:rPr lang="en-US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public double </a:t>
            </a:r>
            <a:r>
              <a:rPr lang="en-US" sz="1050" b="1" dirty="0" err="1">
                <a:latin typeface="Gotham HTF Light" pitchFamily="50" charset="0"/>
                <a:cs typeface="Courier New" pitchFamily="49" charset="0"/>
              </a:rPr>
              <a:t>getSalario</a:t>
            </a:r>
            <a:r>
              <a:rPr lang="en-US" sz="1050" b="1" dirty="0">
                <a:latin typeface="Gotham HTF Light" pitchFamily="50" charset="0"/>
                <a:cs typeface="Courier New" pitchFamily="49" charset="0"/>
              </a:rPr>
              <a:t>(){</a:t>
            </a:r>
          </a:p>
          <a:p>
            <a:pPr lvl="1">
              <a:defRPr/>
            </a:pPr>
            <a:r>
              <a:rPr lang="en-US" sz="1050" b="1" dirty="0">
                <a:latin typeface="Gotham HTF Light" pitchFamily="50" charset="0"/>
                <a:cs typeface="Courier New" pitchFamily="49" charset="0"/>
              </a:rPr>
              <a:t>	   </a:t>
            </a:r>
            <a:r>
              <a:rPr lang="en-US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return </a:t>
            </a:r>
            <a:r>
              <a:rPr lang="en-US" sz="1050" b="1" dirty="0" err="1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super</a:t>
            </a:r>
            <a:r>
              <a:rPr lang="en-US" sz="1050" b="1" dirty="0" err="1">
                <a:latin typeface="Gotham HTF Light" pitchFamily="50" charset="0"/>
                <a:cs typeface="Courier New" pitchFamily="49" charset="0"/>
              </a:rPr>
              <a:t>.getSalario</a:t>
            </a:r>
            <a:r>
              <a:rPr lang="en-US" sz="1050" b="1" dirty="0">
                <a:latin typeface="Gotham HTF Light" pitchFamily="50" charset="0"/>
                <a:cs typeface="Courier New" pitchFamily="49" charset="0"/>
              </a:rPr>
              <a:t>() + </a:t>
            </a:r>
            <a:r>
              <a:rPr lang="pt-BR" sz="1050" b="1" dirty="0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5050.00</a:t>
            </a:r>
            <a:r>
              <a:rPr lang="en-US" sz="1050" b="1" dirty="0">
                <a:latin typeface="Gotham HTF Light" pitchFamily="50" charset="0"/>
                <a:cs typeface="Courier New" pitchFamily="49" charset="0"/>
              </a:rPr>
              <a:t>;</a:t>
            </a:r>
          </a:p>
          <a:p>
            <a:pPr lvl="1">
              <a:defRPr/>
            </a:pPr>
            <a:r>
              <a:rPr lang="en-US" sz="1050" b="1" dirty="0">
                <a:latin typeface="Gotham HTF Light" pitchFamily="50" charset="0"/>
                <a:cs typeface="Courier New" pitchFamily="49" charset="0"/>
              </a:rPr>
              <a:t>	}</a:t>
            </a:r>
          </a:p>
          <a:p>
            <a:pPr lvl="1">
              <a:defRPr/>
            </a:pPr>
            <a:r>
              <a:rPr lang="pt-BR" sz="1050" b="1" dirty="0">
                <a:latin typeface="Gotham HTF Light" pitchFamily="50" charset="0"/>
                <a:cs typeface="Courier New" pitchFamily="49" charset="0"/>
              </a:rPr>
              <a:t>}</a:t>
            </a:r>
          </a:p>
          <a:p>
            <a:pPr marL="171450" indent="-171450">
              <a:lnSpc>
                <a:spcPct val="150000"/>
              </a:lnSpc>
              <a:spcAft>
                <a:spcPts val="9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POLIMORFISMO - SOBRESCRITA 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OVERRIDING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75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5" y="1166613"/>
            <a:ext cx="6554894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+mj-lt"/>
              <a:buAutoNum type="arabicPeriod" startAt="3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Faça um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Beans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que sirva para armazenar dados de veículos, para isso, será necessário cadastrar: ano de fabricação, modelo, valor, montadora e acessórios (pode ter mais do que um, e cada acessório terá uma descrição e valor).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+mj-lt"/>
              <a:buAutoNum type="arabicPeriod" startAt="3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Monte a classe de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implementacao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permitindo ao usuário o cadastro de 5 veículos, lembrando que cada veículo poderá conter 3 acessórios.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DESCANSO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COLLECTION´S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757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+mj-lt"/>
              <a:buAutoNum type="arabicPeriod" startAt="5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Monte os seguintes métodos, na classe de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implementacao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+mj-lt"/>
              <a:buAutoNum type="arabicPeriod" startAt="5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 método que retorne o valor total de todos os veículos cadastrados.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+mj-lt"/>
              <a:buAutoNum type="arabicPeriod" startAt="5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 método que retorne a média entre todos os veículos cadastrados.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+mj-lt"/>
              <a:buAutoNum type="arabicPeriod" startAt="5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 método que retorne o veículo mais caro.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+mj-lt"/>
              <a:buAutoNum type="arabicPeriod" startAt="5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 método que retorne o total de acessórios de cada veículo.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DESCANSO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COLLECTION´S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80983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8BEFC02-8C08-4891-90D0-F60EC4FA8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690" y="716001"/>
            <a:ext cx="5140027" cy="4218395"/>
          </a:xfrm>
          <a:prstGeom prst="rect">
            <a:avLst/>
          </a:prstGeom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43171" y="4155058"/>
            <a:ext cx="4028830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561"/>
            <a:r>
              <a:rPr lang="en-US" sz="2798" dirty="0">
                <a:solidFill>
                  <a:srgbClr val="F0265D"/>
                </a:solidFill>
                <a:latin typeface="Gotham HTF" pitchFamily="50" charset="0"/>
                <a:cs typeface="Gotham HTF Light"/>
              </a:rPr>
              <a:t>DÚVIDAS….</a:t>
            </a:r>
          </a:p>
        </p:txBody>
      </p:sp>
    </p:spTree>
    <p:extLst>
      <p:ext uri="{BB962C8B-B14F-4D97-AF65-F5344CB8AC3E}">
        <p14:creationId xmlns:p14="http://schemas.microsoft.com/office/powerpoint/2010/main" val="77044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FA877BE-5398-4EDC-B65B-96BA86B0EA04}"/>
              </a:ext>
            </a:extLst>
          </p:cNvPr>
          <p:cNvGrpSpPr/>
          <p:nvPr/>
        </p:nvGrpSpPr>
        <p:grpSpPr>
          <a:xfrm>
            <a:off x="765546" y="1043194"/>
            <a:ext cx="3489987" cy="3407574"/>
            <a:chOff x="344951" y="925105"/>
            <a:chExt cx="4155631" cy="4188161"/>
          </a:xfrm>
        </p:grpSpPr>
        <p:pic>
          <p:nvPicPr>
            <p:cNvPr id="17" name="Picture 3" descr="caomputador.png">
              <a:extLst>
                <a:ext uri="{FF2B5EF4-FFF2-40B4-BE49-F238E27FC236}">
                  <a16:creationId xmlns:a16="http://schemas.microsoft.com/office/drawing/2014/main" id="{64B4117E-4256-47CD-8DB0-5EEF42035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63" y="925105"/>
              <a:ext cx="3062891" cy="273363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4" descr="chicara.png">
              <a:extLst>
                <a:ext uri="{FF2B5EF4-FFF2-40B4-BE49-F238E27FC236}">
                  <a16:creationId xmlns:a16="http://schemas.microsoft.com/office/drawing/2014/main" id="{F6E24563-F63A-4D4C-B08A-AC860BBD2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76259">
              <a:off x="2941023" y="2380297"/>
              <a:ext cx="1559559" cy="1650015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Picture 6" descr="livros.png">
              <a:extLst>
                <a:ext uri="{FF2B5EF4-FFF2-40B4-BE49-F238E27FC236}">
                  <a16:creationId xmlns:a16="http://schemas.microsoft.com/office/drawing/2014/main" id="{FFFDC8AF-9688-4CE9-9AD4-A1B6B1585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7626">
              <a:off x="344951" y="3412331"/>
              <a:ext cx="2064241" cy="1700935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extBox 59">
            <a:extLst>
              <a:ext uri="{FF2B5EF4-FFF2-40B4-BE49-F238E27FC236}">
                <a16:creationId xmlns:a16="http://schemas.microsoft.com/office/drawing/2014/main" id="{4A6AFD8C-7A35-4330-B556-17D87BC6AE36}"/>
              </a:ext>
            </a:extLst>
          </p:cNvPr>
          <p:cNvSpPr txBox="1"/>
          <p:nvPr/>
        </p:nvSpPr>
        <p:spPr>
          <a:xfrm>
            <a:off x="939416" y="557641"/>
            <a:ext cx="6815290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REFERÊNCIAS </a:t>
            </a:r>
            <a:r>
              <a:rPr lang="pt-BR" sz="1799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BIBLIOGRÁFICAS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8B5103BA-31F5-4CC1-A2D7-E1032C977580}"/>
              </a:ext>
            </a:extLst>
          </p:cNvPr>
          <p:cNvSpPr txBox="1"/>
          <p:nvPr/>
        </p:nvSpPr>
        <p:spPr>
          <a:xfrm>
            <a:off x="4571999" y="1354076"/>
            <a:ext cx="3523130" cy="2376954"/>
          </a:xfrm>
          <a:prstGeom prst="rect">
            <a:avLst/>
          </a:prstGeom>
          <a:noFill/>
        </p:spPr>
        <p:txBody>
          <a:bodyPr wrap="square" tIns="46757" rtlCol="0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F0265D"/>
                </a:solidFill>
                <a:latin typeface="Gotham HTF" pitchFamily="50" charset="0"/>
              </a:rPr>
              <a:t>Java: Como Programar, 8ª edição</a:t>
            </a: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Capítulo 7 –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ArrayLists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7.14 Introdução a coleções e classe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ArrayList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pt-BR" sz="1200" dirty="0">
              <a:latin typeface="Gotham HTF Light" pitchFamily="50" charset="0"/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200" dirty="0" err="1">
                <a:solidFill>
                  <a:srgbClr val="F0265D"/>
                </a:solidFill>
                <a:latin typeface="Gotham HTF" pitchFamily="50" charset="0"/>
              </a:rPr>
              <a:t>Collections</a:t>
            </a:r>
            <a:endParaRPr lang="pt-BR" sz="1200" dirty="0">
              <a:solidFill>
                <a:srgbClr val="F0265D"/>
              </a:solidFill>
              <a:latin typeface="Gotham HTF" pitchFamily="50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http://docs.oracle.com/javase/7/docs/api/java/util/Collections.html</a:t>
            </a:r>
          </a:p>
        </p:txBody>
      </p:sp>
    </p:spTree>
    <p:extLst>
      <p:ext uri="{BB962C8B-B14F-4D97-AF65-F5344CB8AC3E}">
        <p14:creationId xmlns:p14="http://schemas.microsoft.com/office/powerpoint/2010/main" val="28077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5. GI</a:t>
            </a:r>
            <a:r>
              <a:rPr lang="en-US" sz="3500" dirty="0">
                <a:solidFill>
                  <a:srgbClr val="FF417F"/>
                </a:solidFill>
                <a:latin typeface="Gotham HTF Light"/>
                <a:cs typeface="Gotham HTF Medium"/>
              </a:rPr>
              <a:t>T</a:t>
            </a:r>
            <a:endParaRPr lang="en-US" sz="3500" dirty="0">
              <a:solidFill>
                <a:srgbClr val="FF417F"/>
              </a:solidFill>
              <a:latin typeface="Gotham HTF Medium"/>
              <a:cs typeface="Gotham HTF Medium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01A92F17-AC1C-4717-8807-012CD0CA87DD}"/>
              </a:ext>
            </a:extLst>
          </p:cNvPr>
          <p:cNvSpPr txBox="1"/>
          <p:nvPr/>
        </p:nvSpPr>
        <p:spPr>
          <a:xfrm>
            <a:off x="3599512" y="1000525"/>
            <a:ext cx="4447207" cy="11922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3800" b="1" dirty="0">
                <a:solidFill>
                  <a:srgbClr val="ED145B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Nosso querido </a:t>
            </a:r>
            <a:r>
              <a:rPr lang="pt-BR" sz="3800" b="1" dirty="0" err="1">
                <a:solidFill>
                  <a:srgbClr val="ED145B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Padawan</a:t>
            </a:r>
            <a:r>
              <a:rPr lang="pt-BR" sz="3800" b="1" dirty="0">
                <a:solidFill>
                  <a:srgbClr val="ED145B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 Ezra </a:t>
            </a:r>
            <a:r>
              <a:rPr lang="pt-BR" sz="3800" b="1" dirty="0" err="1">
                <a:solidFill>
                  <a:srgbClr val="ED145B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Bridger</a:t>
            </a:r>
            <a:r>
              <a:rPr lang="pt-BR" sz="3800" b="1" dirty="0">
                <a:solidFill>
                  <a:srgbClr val="ED145B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 recebeu uma missão!</a:t>
            </a:r>
          </a:p>
        </p:txBody>
      </p:sp>
      <p:pic>
        <p:nvPicPr>
          <p:cNvPr id="6" name="Picture 4" descr="A person wearing a costume posing for the camera&#10;&#10;Description automatically generated">
            <a:extLst>
              <a:ext uri="{FF2B5EF4-FFF2-40B4-BE49-F238E27FC236}">
                <a16:creationId xmlns:a16="http://schemas.microsoft.com/office/drawing/2014/main" id="{EE758DA8-540D-4C1E-8628-4FA94D5C59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-6000"/>
                    </a14:imgEffect>
                  </a14:imgLayer>
                </a14:imgProps>
              </a:ext>
            </a:extLst>
          </a:blip>
          <a:srcRect r="2" b="28619"/>
          <a:stretch/>
        </p:blipFill>
        <p:spPr>
          <a:xfrm>
            <a:off x="493361" y="765943"/>
            <a:ext cx="2462188" cy="3642628"/>
          </a:xfrm>
          <a:prstGeom prst="rect">
            <a:avLst/>
          </a:prstGeom>
          <a:effectLst/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1EB2149A-912F-4208-BAB3-F26E73B6FC8A}"/>
              </a:ext>
            </a:extLst>
          </p:cNvPr>
          <p:cNvSpPr txBox="1"/>
          <p:nvPr/>
        </p:nvSpPr>
        <p:spPr>
          <a:xfrm>
            <a:off x="3685743" y="2867202"/>
            <a:ext cx="4274744" cy="15583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Ctr="0">
            <a:normAutofit fontScale="6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pt-BR" sz="2800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Desenvolver um sistema de controle de livros para a Ordem </a:t>
            </a:r>
            <a:r>
              <a:rPr lang="pt-BR" sz="2800" dirty="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Jedi</a:t>
            </a:r>
            <a:endParaRPr lang="pt-BR" sz="2800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pt-BR" sz="2800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Esse sistema deve ser construído sobre uma plataforma Web </a:t>
            </a:r>
          </a:p>
        </p:txBody>
      </p:sp>
    </p:spTree>
    <p:extLst>
      <p:ext uri="{BB962C8B-B14F-4D97-AF65-F5344CB8AC3E}">
        <p14:creationId xmlns:p14="http://schemas.microsoft.com/office/powerpoint/2010/main" val="307558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F3110ABC-DC00-4FEA-B06D-1E5F773A7C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906"/>
          <a:stretch/>
        </p:blipFill>
        <p:spPr>
          <a:xfrm>
            <a:off x="989578" y="766204"/>
            <a:ext cx="5072263" cy="2853148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4F7839FE-52B2-4990-8D66-7BF958CF30FD}"/>
              </a:ext>
            </a:extLst>
          </p:cNvPr>
          <p:cNvSpPr txBox="1"/>
          <p:nvPr/>
        </p:nvSpPr>
        <p:spPr>
          <a:xfrm>
            <a:off x="512380" y="3799489"/>
            <a:ext cx="6332483" cy="10492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2800" b="1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Não pensou duas vezes abriu o computador,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2800" b="1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e começou a criar a página inicial do sistema.</a:t>
            </a:r>
          </a:p>
        </p:txBody>
      </p:sp>
    </p:spTree>
    <p:extLst>
      <p:ext uri="{BB962C8B-B14F-4D97-AF65-F5344CB8AC3E}">
        <p14:creationId xmlns:p14="http://schemas.microsoft.com/office/powerpoint/2010/main" val="188306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C59400-CBE4-094C-A5E6-0D6068D9D407}"/>
              </a:ext>
            </a:extLst>
          </p:cNvPr>
          <p:cNvSpPr txBox="1"/>
          <p:nvPr/>
        </p:nvSpPr>
        <p:spPr>
          <a:xfrm>
            <a:off x="4791957" y="1497243"/>
            <a:ext cx="3648601" cy="342792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pt-BR" sz="2400" dirty="0">
                <a:solidFill>
                  <a:srgbClr val="ED145B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Porém, o seu computador de um problema!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endParaRPr lang="pt-BR" sz="2400" dirty="0">
              <a:solidFill>
                <a:srgbClr val="ED145B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pt-BR" sz="2400" dirty="0">
                <a:solidFill>
                  <a:srgbClr val="ED145B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E ele perdeu toda a página que estava em desenvolvimento.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endParaRPr lang="pt-BR" sz="2400" dirty="0">
              <a:solidFill>
                <a:srgbClr val="ED145B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pt-BR" sz="2400" dirty="0">
                <a:solidFill>
                  <a:srgbClr val="ED145B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E agora como fazer para que ele consiga desenvolver e ainda conseguir ajuda no desenvolvimento do projeto?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A422DF-835B-2444-9D71-60F9877BB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5" r="18619" b="-2"/>
          <a:stretch/>
        </p:blipFill>
        <p:spPr>
          <a:xfrm>
            <a:off x="15" y="2388"/>
            <a:ext cx="4518101" cy="5143493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61512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90D7E3-90AC-6848-A82B-EC9A35EC53FE}"/>
              </a:ext>
            </a:extLst>
          </p:cNvPr>
          <p:cNvSpPr/>
          <p:nvPr/>
        </p:nvSpPr>
        <p:spPr>
          <a:xfrm>
            <a:off x="2410692" y="2381"/>
            <a:ext cx="6733309" cy="5143500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3" name="Picture 2" descr="A person wearing a costume&#10;&#10;Description automatically generated">
            <a:extLst>
              <a:ext uri="{FF2B5EF4-FFF2-40B4-BE49-F238E27FC236}">
                <a16:creationId xmlns:a16="http://schemas.microsoft.com/office/drawing/2014/main" id="{C241697C-03C5-EB42-B340-9A006D85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25375"/>
            <a:ext cx="2410691" cy="31205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1CD3B6-B006-5040-BDBE-9648F142C4DE}"/>
              </a:ext>
            </a:extLst>
          </p:cNvPr>
          <p:cNvSpPr txBox="1"/>
          <p:nvPr/>
        </p:nvSpPr>
        <p:spPr>
          <a:xfrm>
            <a:off x="3048845" y="433096"/>
            <a:ext cx="47500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b="1" dirty="0">
                <a:solidFill>
                  <a:schemeClr val="bg1">
                    <a:lumMod val="8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Paciência!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764AD-A0E0-474B-B7B4-5BAB514B0A85}"/>
              </a:ext>
            </a:extLst>
          </p:cNvPr>
          <p:cNvSpPr txBox="1"/>
          <p:nvPr/>
        </p:nvSpPr>
        <p:spPr>
          <a:xfrm>
            <a:off x="3164032" y="2100073"/>
            <a:ext cx="518667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300" dirty="0">
                <a:solidFill>
                  <a:schemeClr val="bg1">
                    <a:lumMod val="8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Vamos começar de novo...</a:t>
            </a:r>
          </a:p>
        </p:txBody>
      </p:sp>
    </p:spTree>
    <p:extLst>
      <p:ext uri="{BB962C8B-B14F-4D97-AF65-F5344CB8AC3E}">
        <p14:creationId xmlns:p14="http://schemas.microsoft.com/office/powerpoint/2010/main" val="675591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0D8ED8-721D-794C-81E3-6FEE29786C6B}"/>
              </a:ext>
            </a:extLst>
          </p:cNvPr>
          <p:cNvSpPr txBox="1"/>
          <p:nvPr/>
        </p:nvSpPr>
        <p:spPr>
          <a:xfrm>
            <a:off x="4939412" y="3203255"/>
            <a:ext cx="3604497" cy="1051086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pt-BR" sz="3600" dirty="0">
                <a:solidFill>
                  <a:srgbClr val="ED145B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“Lá” foi ele novamente!</a:t>
            </a:r>
          </a:p>
        </p:txBody>
      </p:sp>
      <p:pic>
        <p:nvPicPr>
          <p:cNvPr id="3" name="Picture 2" descr="A picture containing woman, person, racket, holding&#10;&#10;Description automatically generated">
            <a:extLst>
              <a:ext uri="{FF2B5EF4-FFF2-40B4-BE49-F238E27FC236}">
                <a16:creationId xmlns:a16="http://schemas.microsoft.com/office/drawing/2014/main" id="{651924DB-5655-6F4C-8AB4-478632101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-1" b="5309"/>
          <a:stretch/>
        </p:blipFill>
        <p:spPr>
          <a:xfrm>
            <a:off x="1" y="579909"/>
            <a:ext cx="3974012" cy="4573079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97160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u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ágina em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2460</TotalTime>
  <Words>4707</Words>
  <Application>Microsoft Office PowerPoint</Application>
  <PresentationFormat>Personalizar</PresentationFormat>
  <Paragraphs>1345</Paragraphs>
  <Slides>141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141</vt:i4>
      </vt:variant>
    </vt:vector>
  </HeadingPairs>
  <TitlesOfParts>
    <vt:vector size="156" baseType="lpstr">
      <vt:lpstr>Calibri</vt:lpstr>
      <vt:lpstr>Square721 BT</vt:lpstr>
      <vt:lpstr>Wingdings</vt:lpstr>
      <vt:lpstr>Gotham HTF Medium</vt:lpstr>
      <vt:lpstr>Calibri Light</vt:lpstr>
      <vt:lpstr>Roboto Condensed Light</vt:lpstr>
      <vt:lpstr>Gotham HTF Book</vt:lpstr>
      <vt:lpstr>Gotham HTF</vt:lpstr>
      <vt:lpstr>Gotham HTF Light</vt:lpstr>
      <vt:lpstr>Arial</vt:lpstr>
      <vt:lpstr>Courier New</vt:lpstr>
      <vt:lpstr>Office Theme</vt:lpstr>
      <vt:lpstr>Titulo</vt:lpstr>
      <vt:lpstr>Página em Branco</vt:lpstr>
      <vt:lpstr>1_Office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Bruno Melniski</cp:lastModifiedBy>
  <cp:revision>111</cp:revision>
  <dcterms:created xsi:type="dcterms:W3CDTF">2019-02-15T12:16:11Z</dcterms:created>
  <dcterms:modified xsi:type="dcterms:W3CDTF">2020-07-13T18:55:49Z</dcterms:modified>
</cp:coreProperties>
</file>